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Maven Pro" panose="020B0604020202020204" charset="0"/>
      <p:regular r:id="rId36"/>
      <p:bold r:id="rId37"/>
    </p:embeddedFont>
    <p:embeddedFont>
      <p:font typeface="Nunito"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6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7" y="99"/>
      </p:cViewPr>
      <p:guideLst>
        <p:guide orient="horz" pos="1469"/>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23f144d5a_0_19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223f144d5a_0_1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223f144d5a_0_18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223f144d5a_0_1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223f144d5a_0_1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223f144d5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223f144d5a_0_1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223f144d5a_0_1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223f144d5a_0_1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23f144d5a_0_1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223f144d5a_0_19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223f144d5a_0_1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223f144d5a_0_1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223f144d5a_0_1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223f144d5a_0_20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223f144d5a_0_2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223f144d5a_0_2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223f144d5a_0_2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223f144d5a_0_2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223f144d5a_0_2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38439c13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238439c13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223f144d5a_0_20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223f144d5a_0_2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223f144d5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223f144d5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23f144d5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23f144d5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223f144d5a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223f144d5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38439c13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38439c13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238439c137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238439c13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223f144d5a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223f144d5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238439c13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238439c13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238439c13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238439c13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2392b6d4d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2392b6d4d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1c7ed87e1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1c7ed87e1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dead7b4dac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dead7b4da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correlation matrix shows a strong positive correlation between ave_shipping_weekend and con_shipping_day (0.81), as well as between ave_revenue_weekend and con_shipping_day (0.81). This indicates that clients who have longer periods of non-zero shipping days (con_shipping_day) tend to have higher average number of shipments and revenue generated on weekends (ave_shipping_weekend and ave_revenue_weekend).</a:t>
            </a:r>
            <a:endParaRPr/>
          </a:p>
          <a:p>
            <a:pPr marL="0" lvl="0" indent="0" algn="l" rtl="0">
              <a:spcBef>
                <a:spcPts val="0"/>
              </a:spcBef>
              <a:spcAft>
                <a:spcPts val="0"/>
              </a:spcAft>
              <a:buNone/>
            </a:pPr>
            <a:r>
              <a:rPr lang="en"/>
              <a:t>Clients with high con_shipping_day, ave_shipping_weekend and ave_revenue_weekend Recommendation: Pitney Bowes can offer targeted promotions to these clients to encourage increased weekend shipping and revenue generation. Additionally, the company could consider offering weekend-specific services or support to further assist these clients with their weekend shipping needs.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dead7b4da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dead7b4da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Clients in cluster 0 have a higher average value of "to_now_day" which means that they have been using our services for a longer period of time. The histogram shows that most of the clients in this cluster have been using our services for 200 to 800 days. The box plot shows that the interquartile range (IQR) of "firstToLast_day" is between 600 to 1000 days, indicating that clients in this cluster tend to have consistent shipping throughput over time.</a:t>
            </a:r>
            <a:endParaRPr/>
          </a:p>
          <a:p>
            <a:pPr marL="0" lvl="0" indent="0" algn="l" rtl="0">
              <a:lnSpc>
                <a:spcPct val="115000"/>
              </a:lnSpc>
              <a:spcBef>
                <a:spcPts val="1200"/>
              </a:spcBef>
              <a:spcAft>
                <a:spcPts val="0"/>
              </a:spcAft>
              <a:buNone/>
            </a:pPr>
            <a:r>
              <a:rPr lang="en"/>
              <a:t>Recommendation: As clients in this cluster have a longer history of using our services and consistent shipping throughput, we can focus on building stronger relationships with them through personalized and value-added services to increase their loyalty.</a:t>
            </a:r>
            <a:endParaRPr/>
          </a:p>
          <a:p>
            <a:pPr marL="0" lvl="0" indent="0" algn="l" rtl="0">
              <a:spcBef>
                <a:spcPts val="12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dead7b4da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dead7b4da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Based on the pie charts generated for each variable by cluster, we can make the following observations and recommendations:</a:t>
            </a:r>
            <a:endParaRPr/>
          </a:p>
          <a:p>
            <a:pPr marL="0" lvl="0" indent="0" algn="l" rtl="0">
              <a:lnSpc>
                <a:spcPct val="115000"/>
              </a:lnSpc>
              <a:spcBef>
                <a:spcPts val="1200"/>
              </a:spcBef>
              <a:spcAft>
                <a:spcPts val="0"/>
              </a:spcAft>
              <a:buClr>
                <a:schemeClr val="dk1"/>
              </a:buClr>
              <a:buSzPts val="1100"/>
              <a:buFont typeface="Arial"/>
              <a:buNone/>
            </a:pPr>
            <a:r>
              <a:rPr lang="en"/>
              <a:t>1st pie chart:</a:t>
            </a:r>
            <a:endParaRPr/>
          </a:p>
          <a:p>
            <a:pPr marL="457200" lvl="0" indent="-298450" algn="l" rtl="0">
              <a:lnSpc>
                <a:spcPct val="115000"/>
              </a:lnSpc>
              <a:spcBef>
                <a:spcPts val="1200"/>
              </a:spcBef>
              <a:spcAft>
                <a:spcPts val="0"/>
              </a:spcAft>
              <a:buClr>
                <a:schemeClr val="dk1"/>
              </a:buClr>
              <a:buSzPts val="1100"/>
              <a:buChar char="●"/>
            </a:pPr>
            <a:r>
              <a:rPr lang="en"/>
              <a:t>The average number of shipments per weekend day is 100% cluster 1, indicating that clients in this cluster have a lower tendency to ship on weekends.</a:t>
            </a:r>
            <a:endParaRPr/>
          </a:p>
          <a:p>
            <a:pPr marL="457200" lvl="0" indent="-298450" algn="l" rtl="0">
              <a:lnSpc>
                <a:spcPct val="115000"/>
              </a:lnSpc>
              <a:spcBef>
                <a:spcPts val="0"/>
              </a:spcBef>
              <a:spcAft>
                <a:spcPts val="0"/>
              </a:spcAft>
              <a:buClr>
                <a:schemeClr val="dk1"/>
              </a:buClr>
              <a:buSzPts val="1100"/>
              <a:buChar char="●"/>
            </a:pPr>
            <a:r>
              <a:rPr lang="en"/>
              <a:t>Recommendation: We can offer weekend support services to clients in this cluster to increase their satisfaction and loyalty.</a:t>
            </a:r>
            <a:endParaRPr/>
          </a:p>
          <a:p>
            <a:pPr marL="0" lvl="0" indent="0" algn="l" rtl="0">
              <a:lnSpc>
                <a:spcPct val="115000"/>
              </a:lnSpc>
              <a:spcBef>
                <a:spcPts val="1200"/>
              </a:spcBef>
              <a:spcAft>
                <a:spcPts val="0"/>
              </a:spcAft>
              <a:buClr>
                <a:schemeClr val="dk1"/>
              </a:buClr>
              <a:buSzPts val="1100"/>
              <a:buFont typeface="Arial"/>
              <a:buNone/>
            </a:pPr>
            <a:r>
              <a:rPr lang="en"/>
              <a:t>2nd pie chart:</a:t>
            </a:r>
            <a:endParaRPr/>
          </a:p>
          <a:p>
            <a:pPr marL="457200" lvl="0" indent="-298450" algn="l" rtl="0">
              <a:lnSpc>
                <a:spcPct val="115000"/>
              </a:lnSpc>
              <a:spcBef>
                <a:spcPts val="1200"/>
              </a:spcBef>
              <a:spcAft>
                <a:spcPts val="0"/>
              </a:spcAft>
              <a:buClr>
                <a:schemeClr val="dk1"/>
              </a:buClr>
              <a:buSzPts val="1100"/>
              <a:buChar char="●"/>
            </a:pPr>
            <a:r>
              <a:rPr lang="en"/>
              <a:t>The number of days from the first transaction until the current date is 85.1% cluster 0 and 14.9% cluster 1, indicating that clients in cluster 0 have been using our services for a longer period of time.</a:t>
            </a:r>
            <a:endParaRPr/>
          </a:p>
          <a:p>
            <a:pPr marL="457200" lvl="0" indent="-298450" algn="l" rtl="0">
              <a:lnSpc>
                <a:spcPct val="115000"/>
              </a:lnSpc>
              <a:spcBef>
                <a:spcPts val="0"/>
              </a:spcBef>
              <a:spcAft>
                <a:spcPts val="0"/>
              </a:spcAft>
              <a:buClr>
                <a:schemeClr val="dk1"/>
              </a:buClr>
              <a:buSzPts val="1100"/>
              <a:buChar char="●"/>
            </a:pPr>
            <a:r>
              <a:rPr lang="en"/>
              <a:t>Recommendation: We can offer personalized and value-added services to clients in cluster 0 to increase their loyalty and retention.</a:t>
            </a:r>
            <a:endParaRPr/>
          </a:p>
          <a:p>
            <a:pPr marL="0" lvl="0" indent="0" algn="l" rtl="0">
              <a:lnSpc>
                <a:spcPct val="115000"/>
              </a:lnSpc>
              <a:spcBef>
                <a:spcPts val="1200"/>
              </a:spcBef>
              <a:spcAft>
                <a:spcPts val="0"/>
              </a:spcAft>
              <a:buClr>
                <a:schemeClr val="dk1"/>
              </a:buClr>
              <a:buSzPts val="1100"/>
              <a:buFont typeface="Arial"/>
              <a:buNone/>
            </a:pPr>
            <a:r>
              <a:rPr lang="en"/>
              <a:t>3rd pie chart:</a:t>
            </a:r>
            <a:endParaRPr/>
          </a:p>
          <a:p>
            <a:pPr marL="457200" lvl="0" indent="-298450" algn="l" rtl="0">
              <a:lnSpc>
                <a:spcPct val="115000"/>
              </a:lnSpc>
              <a:spcBef>
                <a:spcPts val="1200"/>
              </a:spcBef>
              <a:spcAft>
                <a:spcPts val="0"/>
              </a:spcAft>
              <a:buClr>
                <a:schemeClr val="dk1"/>
              </a:buClr>
              <a:buSzPts val="1100"/>
              <a:buChar char="●"/>
            </a:pPr>
            <a:r>
              <a:rPr lang="en"/>
              <a:t>The maximum number of shipments in a single day is 81% cluster 0 and 19.0% cluster 1, indicating that clients in cluster 0 tend to have higher shipping throughput than those in cluster 1.</a:t>
            </a:r>
            <a:endParaRPr/>
          </a:p>
          <a:p>
            <a:pPr marL="457200" lvl="0" indent="-298450" algn="l" rtl="0">
              <a:lnSpc>
                <a:spcPct val="115000"/>
              </a:lnSpc>
              <a:spcBef>
                <a:spcPts val="0"/>
              </a:spcBef>
              <a:spcAft>
                <a:spcPts val="0"/>
              </a:spcAft>
              <a:buClr>
                <a:schemeClr val="dk1"/>
              </a:buClr>
              <a:buSzPts val="1100"/>
              <a:buChar char="●"/>
            </a:pPr>
            <a:r>
              <a:rPr lang="en"/>
              <a:t>Recommendation: We can provide more flexible and scalable solutions to clients in cluster 0 to meet their higher shipping demands.</a:t>
            </a:r>
            <a:endParaRPr/>
          </a:p>
          <a:p>
            <a:pPr marL="0" lvl="0" indent="0" algn="l" rtl="0">
              <a:lnSpc>
                <a:spcPct val="115000"/>
              </a:lnSpc>
              <a:spcBef>
                <a:spcPts val="1200"/>
              </a:spcBef>
              <a:spcAft>
                <a:spcPts val="0"/>
              </a:spcAft>
              <a:buClr>
                <a:schemeClr val="dk1"/>
              </a:buClr>
              <a:buSzPts val="1100"/>
              <a:buFont typeface="Arial"/>
              <a:buNone/>
            </a:pPr>
            <a:r>
              <a:rPr lang="en"/>
              <a:t>4th pie chart:</a:t>
            </a:r>
            <a:endParaRPr/>
          </a:p>
          <a:p>
            <a:pPr marL="457200" lvl="0" indent="-298450" algn="l" rtl="0">
              <a:lnSpc>
                <a:spcPct val="115000"/>
              </a:lnSpc>
              <a:spcBef>
                <a:spcPts val="1200"/>
              </a:spcBef>
              <a:spcAft>
                <a:spcPts val="0"/>
              </a:spcAft>
              <a:buClr>
                <a:schemeClr val="dk1"/>
              </a:buClr>
              <a:buSzPts val="1100"/>
              <a:buChar char="●"/>
            </a:pPr>
            <a:r>
              <a:rPr lang="en"/>
              <a:t>The highest revenue generated by the client in a single day is 77.6% cluster 0 and 22.4% cluster 1, indicating that clients in cluster 0 tend to generate more revenue than those in cluster 1.</a:t>
            </a:r>
            <a:endParaRPr/>
          </a:p>
          <a:p>
            <a:pPr marL="457200" lvl="0" indent="-298450" algn="l" rtl="0">
              <a:lnSpc>
                <a:spcPct val="115000"/>
              </a:lnSpc>
              <a:spcBef>
                <a:spcPts val="0"/>
              </a:spcBef>
              <a:spcAft>
                <a:spcPts val="0"/>
              </a:spcAft>
              <a:buClr>
                <a:schemeClr val="dk1"/>
              </a:buClr>
              <a:buSzPts val="1100"/>
              <a:buChar char="●"/>
            </a:pPr>
            <a:r>
              <a:rPr lang="en"/>
              <a:t>Recommendation: We can provide more personalized and premium services to clients in cluster 0 to increase their revenue and satisfaction.</a:t>
            </a:r>
            <a:endParaRPr/>
          </a:p>
          <a:p>
            <a:pPr marL="0" lvl="0" indent="0" algn="l" rtl="0">
              <a:spcBef>
                <a:spcPts val="120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dead7b4da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dead7b4da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we can see that there are two distinct clusters of clients with different patterns of revenue and shipping behavior.</a:t>
            </a:r>
            <a:endParaRPr/>
          </a:p>
          <a:p>
            <a:pPr marL="0" lvl="0" indent="0" algn="l" rtl="0">
              <a:lnSpc>
                <a:spcPct val="115000"/>
              </a:lnSpc>
              <a:spcBef>
                <a:spcPts val="1200"/>
              </a:spcBef>
              <a:spcAft>
                <a:spcPts val="0"/>
              </a:spcAft>
              <a:buClr>
                <a:schemeClr val="dk1"/>
              </a:buClr>
              <a:buSzPts val="1100"/>
              <a:buFont typeface="Arial"/>
              <a:buNone/>
            </a:pPr>
            <a:r>
              <a:rPr lang="en"/>
              <a:t>Cluster 0 shows a steady increase in revenue over time and reaches its peak in March 2022 with over 250,000 in revenue. This cluster also shows a steady increase in shipping volume over time.</a:t>
            </a:r>
            <a:endParaRPr/>
          </a:p>
          <a:p>
            <a:pPr marL="0" lvl="0" indent="0" algn="l" rtl="0">
              <a:lnSpc>
                <a:spcPct val="115000"/>
              </a:lnSpc>
              <a:spcBef>
                <a:spcPts val="1200"/>
              </a:spcBef>
              <a:spcAft>
                <a:spcPts val="0"/>
              </a:spcAft>
              <a:buClr>
                <a:schemeClr val="dk1"/>
              </a:buClr>
              <a:buSzPts val="1100"/>
              <a:buFont typeface="Arial"/>
              <a:buNone/>
            </a:pPr>
            <a:r>
              <a:rPr lang="en"/>
              <a:t>Cluster 1, on the other hand, has a lower average revenue than cluster 0 and shows some seasonality with peaks in revenue in March 2021 and June 2022 with revenue around 150,000. This cluster also shows a more volatile shipping volume behavior, with a dramatic increase in shipping volume between March and July 2020, followed by a drop and then some recovery.</a:t>
            </a:r>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223f144d5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223f144d5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223f144d5a_0_1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223f144d5a_0_1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223f144d5a_0_1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223f144d5a_0_1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223f144d5a_0_1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223f144d5a_0_1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223f144d5a_0_1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223f144d5a_0_1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223f144d5a_0_1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223f144d5a_0_1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699925" y="1489750"/>
            <a:ext cx="7004100" cy="1872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Use SARIMAX, LSTM, PROPHET Methods to Forecast Revenues - Technical Ideas &amp; Approaches</a:t>
            </a:r>
            <a:endParaRPr/>
          </a:p>
        </p:txBody>
      </p:sp>
      <p:sp>
        <p:nvSpPr>
          <p:cNvPr id="278" name="Google Shape;278;p13"/>
          <p:cNvSpPr txBox="1">
            <a:spLocks noGrp="1"/>
          </p:cNvSpPr>
          <p:nvPr>
            <p:ph type="subTitle" idx="1"/>
          </p:nvPr>
        </p:nvSpPr>
        <p:spPr>
          <a:xfrm>
            <a:off x="740575" y="3685600"/>
            <a:ext cx="65685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Team 6</a:t>
            </a:r>
            <a:endParaRPr/>
          </a:p>
          <a:p>
            <a:pPr marL="0" lvl="0" indent="0" algn="l" rtl="0">
              <a:spcBef>
                <a:spcPts val="0"/>
              </a:spcBef>
              <a:spcAft>
                <a:spcPts val="0"/>
              </a:spcAft>
              <a:buNone/>
            </a:pPr>
            <a:r>
              <a:rPr lang="en"/>
              <a:t> Yu Luo, Benxi Pang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2"/>
          <p:cNvSpPr txBox="1">
            <a:spLocks noGrp="1"/>
          </p:cNvSpPr>
          <p:nvPr>
            <p:ph type="ctrTitle"/>
          </p:nvPr>
        </p:nvSpPr>
        <p:spPr>
          <a:xfrm>
            <a:off x="226800" y="-162025"/>
            <a:ext cx="878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200"/>
              <a:t>The reason why we have created two dictionaries regarding daily data and monthly data is that we notice that if we only use monthly data for our prediction then we might end up with limited data points. So we think that maybe we should try using daily data for modeling and then aggregate the prediction into monthly data for validation. One problem with this approach is that it will create noisy in our prediction. Unfortunately, the performance of using daily data is constantly worse than using monthly data, either by using SARIMA or LSTM, not to mention that using daily data is much more time consuming. Therefore, we decide to only use monthly data for prediction.</a:t>
            </a:r>
            <a:endParaRPr sz="1200"/>
          </a:p>
        </p:txBody>
      </p:sp>
      <p:pic>
        <p:nvPicPr>
          <p:cNvPr id="350" name="Google Shape;350;p22"/>
          <p:cNvPicPr preferRelativeResize="0"/>
          <p:nvPr/>
        </p:nvPicPr>
        <p:blipFill>
          <a:blip r:embed="rId3">
            <a:alphaModFix/>
          </a:blip>
          <a:stretch>
            <a:fillRect/>
          </a:stretch>
        </p:blipFill>
        <p:spPr>
          <a:xfrm>
            <a:off x="1048800" y="1421349"/>
            <a:ext cx="3620700" cy="754150"/>
          </a:xfrm>
          <a:prstGeom prst="rect">
            <a:avLst/>
          </a:prstGeom>
          <a:noFill/>
          <a:ln>
            <a:noFill/>
          </a:ln>
        </p:spPr>
      </p:pic>
      <p:pic>
        <p:nvPicPr>
          <p:cNvPr id="351" name="Google Shape;351;p22"/>
          <p:cNvPicPr preferRelativeResize="0"/>
          <p:nvPr/>
        </p:nvPicPr>
        <p:blipFill rotWithShape="1">
          <a:blip r:embed="rId4">
            <a:alphaModFix/>
          </a:blip>
          <a:srcRect b="16149"/>
          <a:stretch/>
        </p:blipFill>
        <p:spPr>
          <a:xfrm>
            <a:off x="1048800" y="2345073"/>
            <a:ext cx="3620700" cy="1277475"/>
          </a:xfrm>
          <a:prstGeom prst="rect">
            <a:avLst/>
          </a:prstGeom>
          <a:noFill/>
          <a:ln>
            <a:noFill/>
          </a:ln>
        </p:spPr>
      </p:pic>
      <p:pic>
        <p:nvPicPr>
          <p:cNvPr id="352" name="Google Shape;352;p22"/>
          <p:cNvPicPr preferRelativeResize="0"/>
          <p:nvPr/>
        </p:nvPicPr>
        <p:blipFill rotWithShape="1">
          <a:blip r:embed="rId5">
            <a:alphaModFix/>
          </a:blip>
          <a:srcRect b="31642"/>
          <a:stretch/>
        </p:blipFill>
        <p:spPr>
          <a:xfrm>
            <a:off x="1048800" y="3792125"/>
            <a:ext cx="3620700" cy="1232675"/>
          </a:xfrm>
          <a:prstGeom prst="rect">
            <a:avLst/>
          </a:prstGeom>
          <a:noFill/>
          <a:ln>
            <a:noFill/>
          </a:ln>
        </p:spPr>
      </p:pic>
      <p:pic>
        <p:nvPicPr>
          <p:cNvPr id="353" name="Google Shape;353;p22"/>
          <p:cNvPicPr preferRelativeResize="0"/>
          <p:nvPr/>
        </p:nvPicPr>
        <p:blipFill>
          <a:blip r:embed="rId6">
            <a:alphaModFix/>
          </a:blip>
          <a:stretch>
            <a:fillRect/>
          </a:stretch>
        </p:blipFill>
        <p:spPr>
          <a:xfrm>
            <a:off x="5181600" y="1727350"/>
            <a:ext cx="2984348" cy="2845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23"/>
          <p:cNvPicPr preferRelativeResize="0"/>
          <p:nvPr/>
        </p:nvPicPr>
        <p:blipFill>
          <a:blip r:embed="rId3">
            <a:alphaModFix/>
          </a:blip>
          <a:stretch>
            <a:fillRect/>
          </a:stretch>
        </p:blipFill>
        <p:spPr>
          <a:xfrm>
            <a:off x="586225" y="1177875"/>
            <a:ext cx="5222775" cy="3590650"/>
          </a:xfrm>
          <a:prstGeom prst="rect">
            <a:avLst/>
          </a:prstGeom>
          <a:noFill/>
          <a:ln>
            <a:noFill/>
          </a:ln>
        </p:spPr>
      </p:pic>
      <p:sp>
        <p:nvSpPr>
          <p:cNvPr id="359" name="Google Shape;359;p23"/>
          <p:cNvSpPr txBox="1">
            <a:spLocks noGrp="1"/>
          </p:cNvSpPr>
          <p:nvPr>
            <p:ph type="ctrTitle"/>
          </p:nvPr>
        </p:nvSpPr>
        <p:spPr>
          <a:xfrm>
            <a:off x="256675" y="-285425"/>
            <a:ext cx="82164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600"/>
              <a:t>Seasonal decompose of total revenue:</a:t>
            </a:r>
            <a:endParaRPr sz="1600"/>
          </a:p>
          <a:p>
            <a:pPr marL="0" lvl="0" indent="0" algn="l" rtl="0">
              <a:spcBef>
                <a:spcPts val="0"/>
              </a:spcBef>
              <a:spcAft>
                <a:spcPts val="0"/>
              </a:spcAft>
              <a:buNone/>
            </a:pPr>
            <a:r>
              <a:rPr lang="en" sz="1400"/>
              <a:t>We see that the overall trend is increasing and yearly seasonal behavior.</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4"/>
          <p:cNvSpPr txBox="1">
            <a:spLocks noGrp="1"/>
          </p:cNvSpPr>
          <p:nvPr>
            <p:ph type="ctrTitle"/>
          </p:nvPr>
        </p:nvSpPr>
        <p:spPr>
          <a:xfrm>
            <a:off x="368625" y="-509825"/>
            <a:ext cx="54246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600"/>
              <a:t>Clients over 12 months(Validation: 6 months)</a:t>
            </a:r>
            <a:endParaRPr sz="1600"/>
          </a:p>
        </p:txBody>
      </p:sp>
      <p:sp>
        <p:nvSpPr>
          <p:cNvPr id="365" name="Google Shape;365;p24"/>
          <p:cNvSpPr txBox="1">
            <a:spLocks noGrp="1"/>
          </p:cNvSpPr>
          <p:nvPr>
            <p:ph type="subTitle" idx="1"/>
          </p:nvPr>
        </p:nvSpPr>
        <p:spPr>
          <a:xfrm>
            <a:off x="374850" y="547500"/>
            <a:ext cx="8242800" cy="14913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770"/>
              <a:buNone/>
            </a:pPr>
            <a:r>
              <a:rPr lang="en" sz="1375"/>
              <a:t>Benchmark model: naive model(using last month to predict)</a:t>
            </a:r>
            <a:endParaRPr sz="1375"/>
          </a:p>
          <a:p>
            <a:pPr marL="0" lvl="0" indent="0" algn="l" rtl="0">
              <a:lnSpc>
                <a:spcPct val="80000"/>
              </a:lnSpc>
              <a:spcBef>
                <a:spcPts val="0"/>
              </a:spcBef>
              <a:spcAft>
                <a:spcPts val="0"/>
              </a:spcAft>
              <a:buSzPts val="770"/>
              <a:buNone/>
            </a:pPr>
            <a:endParaRPr sz="1375"/>
          </a:p>
          <a:p>
            <a:pPr marL="0" lvl="0" indent="0" algn="l" rtl="0">
              <a:lnSpc>
                <a:spcPct val="80000"/>
              </a:lnSpc>
              <a:spcBef>
                <a:spcPts val="0"/>
              </a:spcBef>
              <a:spcAft>
                <a:spcPts val="0"/>
              </a:spcAft>
              <a:buSzPts val="770"/>
              <a:buNone/>
            </a:pPr>
            <a:r>
              <a:rPr lang="en" sz="1375" b="1" u="sng"/>
              <a:t>SARIMA: </a:t>
            </a:r>
            <a:endParaRPr sz="1375" b="1" u="sng"/>
          </a:p>
          <a:p>
            <a:pPr marL="0" lvl="0" indent="0" algn="l" rtl="0">
              <a:lnSpc>
                <a:spcPct val="80000"/>
              </a:lnSpc>
              <a:spcBef>
                <a:spcPts val="0"/>
              </a:spcBef>
              <a:spcAft>
                <a:spcPts val="0"/>
              </a:spcAft>
              <a:buSzPts val="770"/>
              <a:buNone/>
            </a:pPr>
            <a:endParaRPr sz="1375"/>
          </a:p>
          <a:p>
            <a:pPr marL="0" lvl="0" indent="0" algn="l" rtl="0">
              <a:lnSpc>
                <a:spcPct val="80000"/>
              </a:lnSpc>
              <a:spcBef>
                <a:spcPts val="0"/>
              </a:spcBef>
              <a:spcAft>
                <a:spcPts val="0"/>
              </a:spcAft>
              <a:buSzPts val="770"/>
              <a:buNone/>
            </a:pPr>
            <a:r>
              <a:rPr lang="en" sz="1375"/>
              <a:t>1) We create some feature based on the monthly data for exogenous variables. We drop shipping column as at the time of prediction we do not know the total shipping of the month.</a:t>
            </a:r>
            <a:endParaRPr sz="1375"/>
          </a:p>
          <a:p>
            <a:pPr marL="0" lvl="0" indent="0" algn="l" rtl="0">
              <a:lnSpc>
                <a:spcPct val="80000"/>
              </a:lnSpc>
              <a:spcBef>
                <a:spcPts val="0"/>
              </a:spcBef>
              <a:spcAft>
                <a:spcPts val="0"/>
              </a:spcAft>
              <a:buSzPts val="770"/>
              <a:buNone/>
            </a:pPr>
            <a:endParaRPr sz="1375"/>
          </a:p>
          <a:p>
            <a:pPr marL="0" lvl="0" indent="0" algn="l" rtl="0">
              <a:lnSpc>
                <a:spcPct val="80000"/>
              </a:lnSpc>
              <a:spcBef>
                <a:spcPts val="0"/>
              </a:spcBef>
              <a:spcAft>
                <a:spcPts val="0"/>
              </a:spcAft>
              <a:buSzPts val="770"/>
              <a:buNone/>
            </a:pPr>
            <a:r>
              <a:rPr lang="en" sz="1375"/>
              <a:t>2) We use auto_arima to get the best order and seasonal_order for SARIMAX model. Here we assume the seasonal parameter is 1(yearly). </a:t>
            </a:r>
            <a:endParaRPr sz="1375"/>
          </a:p>
          <a:p>
            <a:pPr marL="0" lvl="0" indent="0" algn="l" rtl="0">
              <a:lnSpc>
                <a:spcPct val="80000"/>
              </a:lnSpc>
              <a:spcBef>
                <a:spcPts val="0"/>
              </a:spcBef>
              <a:spcAft>
                <a:spcPts val="0"/>
              </a:spcAft>
              <a:buSzPts val="770"/>
              <a:buNone/>
            </a:pPr>
            <a:endParaRPr sz="1340"/>
          </a:p>
          <a:p>
            <a:pPr marL="0" lvl="0" indent="0" algn="l" rtl="0">
              <a:lnSpc>
                <a:spcPct val="80000"/>
              </a:lnSpc>
              <a:spcBef>
                <a:spcPts val="0"/>
              </a:spcBef>
              <a:spcAft>
                <a:spcPts val="0"/>
              </a:spcAft>
              <a:buSzPts val="770"/>
              <a:buNone/>
            </a:pPr>
            <a:endParaRPr sz="1340"/>
          </a:p>
          <a:p>
            <a:pPr marL="0" lvl="0" indent="0" algn="l" rtl="0">
              <a:lnSpc>
                <a:spcPct val="80000"/>
              </a:lnSpc>
              <a:spcBef>
                <a:spcPts val="0"/>
              </a:spcBef>
              <a:spcAft>
                <a:spcPts val="0"/>
              </a:spcAft>
              <a:buSzPts val="770"/>
              <a:buNone/>
            </a:pPr>
            <a:endParaRPr sz="1340"/>
          </a:p>
        </p:txBody>
      </p:sp>
      <p:pic>
        <p:nvPicPr>
          <p:cNvPr id="366" name="Google Shape;366;p24"/>
          <p:cNvPicPr preferRelativeResize="0"/>
          <p:nvPr/>
        </p:nvPicPr>
        <p:blipFill>
          <a:blip r:embed="rId3">
            <a:alphaModFix/>
          </a:blip>
          <a:stretch>
            <a:fillRect/>
          </a:stretch>
        </p:blipFill>
        <p:spPr>
          <a:xfrm>
            <a:off x="6434675" y="3653300"/>
            <a:ext cx="2385874" cy="831950"/>
          </a:xfrm>
          <a:prstGeom prst="rect">
            <a:avLst/>
          </a:prstGeom>
          <a:noFill/>
          <a:ln>
            <a:noFill/>
          </a:ln>
        </p:spPr>
      </p:pic>
      <p:pic>
        <p:nvPicPr>
          <p:cNvPr id="367" name="Google Shape;367;p24"/>
          <p:cNvPicPr preferRelativeResize="0"/>
          <p:nvPr/>
        </p:nvPicPr>
        <p:blipFill>
          <a:blip r:embed="rId4">
            <a:alphaModFix/>
          </a:blip>
          <a:stretch>
            <a:fillRect/>
          </a:stretch>
        </p:blipFill>
        <p:spPr>
          <a:xfrm>
            <a:off x="481000" y="2218488"/>
            <a:ext cx="5312224" cy="337225"/>
          </a:xfrm>
          <a:prstGeom prst="rect">
            <a:avLst/>
          </a:prstGeom>
          <a:noFill/>
          <a:ln>
            <a:noFill/>
          </a:ln>
        </p:spPr>
      </p:pic>
      <p:pic>
        <p:nvPicPr>
          <p:cNvPr id="368" name="Google Shape;368;p24"/>
          <p:cNvPicPr preferRelativeResize="0"/>
          <p:nvPr/>
        </p:nvPicPr>
        <p:blipFill>
          <a:blip r:embed="rId5">
            <a:alphaModFix/>
          </a:blip>
          <a:stretch>
            <a:fillRect/>
          </a:stretch>
        </p:blipFill>
        <p:spPr>
          <a:xfrm>
            <a:off x="548175" y="2630103"/>
            <a:ext cx="2385876" cy="2318172"/>
          </a:xfrm>
          <a:prstGeom prst="rect">
            <a:avLst/>
          </a:prstGeom>
          <a:noFill/>
          <a:ln>
            <a:noFill/>
          </a:ln>
        </p:spPr>
      </p:pic>
      <p:pic>
        <p:nvPicPr>
          <p:cNvPr id="369" name="Google Shape;369;p24"/>
          <p:cNvPicPr preferRelativeResize="0"/>
          <p:nvPr/>
        </p:nvPicPr>
        <p:blipFill>
          <a:blip r:embed="rId6">
            <a:alphaModFix/>
          </a:blip>
          <a:stretch>
            <a:fillRect/>
          </a:stretch>
        </p:blipFill>
        <p:spPr>
          <a:xfrm>
            <a:off x="3407350" y="2630100"/>
            <a:ext cx="2385874" cy="23530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5"/>
          <p:cNvSpPr txBox="1">
            <a:spLocks noGrp="1"/>
          </p:cNvSpPr>
          <p:nvPr>
            <p:ph type="subTitle" idx="1"/>
          </p:nvPr>
        </p:nvSpPr>
        <p:spPr>
          <a:xfrm>
            <a:off x="216225" y="402300"/>
            <a:ext cx="4647900" cy="3352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SzPts val="605"/>
              <a:buNone/>
            </a:pPr>
            <a:r>
              <a:rPr lang="en" sz="1500" b="1" u="sng"/>
              <a:t>LSTM(Long short-term memory)</a:t>
            </a:r>
            <a:endParaRPr sz="1500" b="1" u="sng"/>
          </a:p>
          <a:p>
            <a:pPr marL="0" lvl="0" indent="0" algn="l" rtl="0">
              <a:lnSpc>
                <a:spcPct val="90000"/>
              </a:lnSpc>
              <a:spcBef>
                <a:spcPts val="0"/>
              </a:spcBef>
              <a:spcAft>
                <a:spcPts val="0"/>
              </a:spcAft>
              <a:buSzPts val="605"/>
              <a:buNone/>
            </a:pPr>
            <a:endParaRPr sz="960"/>
          </a:p>
          <a:p>
            <a:pPr marL="0" lvl="0" indent="0" algn="l" rtl="0">
              <a:lnSpc>
                <a:spcPct val="90000"/>
              </a:lnSpc>
              <a:spcBef>
                <a:spcPts val="0"/>
              </a:spcBef>
              <a:spcAft>
                <a:spcPts val="0"/>
              </a:spcAft>
              <a:buSzPts val="605"/>
              <a:buNone/>
            </a:pPr>
            <a:r>
              <a:rPr lang="en" sz="1000"/>
              <a:t>1) Use MinMaxScaler to scale monthly revenue to 0 to 1 for each client.</a:t>
            </a:r>
            <a:endParaRPr sz="1000"/>
          </a:p>
          <a:p>
            <a:pPr marL="0" lvl="0" indent="0" algn="l" rtl="0">
              <a:lnSpc>
                <a:spcPct val="90000"/>
              </a:lnSpc>
              <a:spcBef>
                <a:spcPts val="0"/>
              </a:spcBef>
              <a:spcAft>
                <a:spcPts val="0"/>
              </a:spcAft>
              <a:buSzPts val="605"/>
              <a:buNone/>
            </a:pPr>
            <a:endParaRPr sz="1000"/>
          </a:p>
          <a:p>
            <a:pPr marL="0" lvl="0" indent="0" algn="l" rtl="0">
              <a:lnSpc>
                <a:spcPct val="90000"/>
              </a:lnSpc>
              <a:spcBef>
                <a:spcPts val="0"/>
              </a:spcBef>
              <a:spcAft>
                <a:spcPts val="0"/>
              </a:spcAft>
              <a:buSzPts val="605"/>
              <a:buNone/>
            </a:pPr>
            <a:r>
              <a:rPr lang="en" sz="1000"/>
              <a:t>2) We have over 12 months data so at least we have 12 data points, meaning we have at least over 6 data points in our training data for each client after subtracting the testing data. We decide to use look back window as 6. So we look back 6 data points and create 6 features for each data point, as here t7 will have t1 to t6 as features.</a:t>
            </a:r>
            <a:endParaRPr sz="1000"/>
          </a:p>
          <a:p>
            <a:pPr marL="0" lvl="0" indent="0" algn="l" rtl="0">
              <a:lnSpc>
                <a:spcPct val="90000"/>
              </a:lnSpc>
              <a:spcBef>
                <a:spcPts val="0"/>
              </a:spcBef>
              <a:spcAft>
                <a:spcPts val="0"/>
              </a:spcAft>
              <a:buSzPts val="605"/>
              <a:buNone/>
            </a:pPr>
            <a:endParaRPr sz="1000"/>
          </a:p>
          <a:p>
            <a:pPr marL="0" lvl="0" indent="0" algn="l" rtl="0">
              <a:lnSpc>
                <a:spcPct val="90000"/>
              </a:lnSpc>
              <a:spcBef>
                <a:spcPts val="0"/>
              </a:spcBef>
              <a:spcAft>
                <a:spcPts val="0"/>
              </a:spcAft>
              <a:buSzPts val="605"/>
              <a:buNone/>
            </a:pPr>
            <a:r>
              <a:rPr lang="en" sz="1000"/>
              <a:t>3) After some trail and error, we find it using 4 hidden layers and each neural 70 units works fine as it will not make the computation heavy and the result is pretty good. Also, we drop off 20% input randomly. We use ‘adam’ method and use loss for MAPE for compile the model. We use epochs as 60 for iteration and batch_size as 34.  </a:t>
            </a:r>
            <a:endParaRPr sz="1000"/>
          </a:p>
          <a:p>
            <a:pPr marL="0" lvl="0" indent="0" algn="l" rtl="0">
              <a:lnSpc>
                <a:spcPct val="90000"/>
              </a:lnSpc>
              <a:spcBef>
                <a:spcPts val="0"/>
              </a:spcBef>
              <a:spcAft>
                <a:spcPts val="0"/>
              </a:spcAft>
              <a:buSzPts val="605"/>
              <a:buNone/>
            </a:pPr>
            <a:endParaRPr sz="960"/>
          </a:p>
          <a:p>
            <a:pPr marL="0" lvl="0" indent="0" algn="l" rtl="0">
              <a:lnSpc>
                <a:spcPct val="90000"/>
              </a:lnSpc>
              <a:spcBef>
                <a:spcPts val="0"/>
              </a:spcBef>
              <a:spcAft>
                <a:spcPts val="0"/>
              </a:spcAft>
              <a:buSzPts val="605"/>
              <a:buNone/>
            </a:pPr>
            <a:endParaRPr sz="960"/>
          </a:p>
        </p:txBody>
      </p:sp>
      <p:pic>
        <p:nvPicPr>
          <p:cNvPr id="375" name="Google Shape;375;p25"/>
          <p:cNvPicPr preferRelativeResize="0"/>
          <p:nvPr/>
        </p:nvPicPr>
        <p:blipFill>
          <a:blip r:embed="rId3">
            <a:alphaModFix/>
          </a:blip>
          <a:stretch>
            <a:fillRect/>
          </a:stretch>
        </p:blipFill>
        <p:spPr>
          <a:xfrm>
            <a:off x="5038538" y="402300"/>
            <a:ext cx="2331128" cy="514875"/>
          </a:xfrm>
          <a:prstGeom prst="rect">
            <a:avLst/>
          </a:prstGeom>
          <a:noFill/>
          <a:ln>
            <a:noFill/>
          </a:ln>
        </p:spPr>
      </p:pic>
      <p:sp>
        <p:nvSpPr>
          <p:cNvPr id="376" name="Google Shape;376;p25"/>
          <p:cNvSpPr/>
          <p:nvPr/>
        </p:nvSpPr>
        <p:spPr>
          <a:xfrm>
            <a:off x="5027500" y="1016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t1</a:t>
            </a:r>
            <a:endParaRPr/>
          </a:p>
        </p:txBody>
      </p:sp>
      <p:sp>
        <p:nvSpPr>
          <p:cNvPr id="377" name="Google Shape;377;p25"/>
          <p:cNvSpPr/>
          <p:nvPr/>
        </p:nvSpPr>
        <p:spPr>
          <a:xfrm>
            <a:off x="5436800" y="1016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t2</a:t>
            </a:r>
            <a:endParaRPr/>
          </a:p>
        </p:txBody>
      </p:sp>
      <p:sp>
        <p:nvSpPr>
          <p:cNvPr id="378" name="Google Shape;378;p25"/>
          <p:cNvSpPr/>
          <p:nvPr/>
        </p:nvSpPr>
        <p:spPr>
          <a:xfrm>
            <a:off x="5846100" y="1016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t3</a:t>
            </a:r>
            <a:endParaRPr/>
          </a:p>
        </p:txBody>
      </p:sp>
      <p:sp>
        <p:nvSpPr>
          <p:cNvPr id="379" name="Google Shape;379;p25"/>
          <p:cNvSpPr/>
          <p:nvPr/>
        </p:nvSpPr>
        <p:spPr>
          <a:xfrm>
            <a:off x="6255400" y="1016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t4</a:t>
            </a:r>
            <a:endParaRPr/>
          </a:p>
        </p:txBody>
      </p:sp>
      <p:sp>
        <p:nvSpPr>
          <p:cNvPr id="380" name="Google Shape;380;p25"/>
          <p:cNvSpPr/>
          <p:nvPr/>
        </p:nvSpPr>
        <p:spPr>
          <a:xfrm>
            <a:off x="6664700" y="1016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t5</a:t>
            </a:r>
            <a:endParaRPr/>
          </a:p>
        </p:txBody>
      </p:sp>
      <p:sp>
        <p:nvSpPr>
          <p:cNvPr id="381" name="Google Shape;381;p25"/>
          <p:cNvSpPr/>
          <p:nvPr/>
        </p:nvSpPr>
        <p:spPr>
          <a:xfrm>
            <a:off x="7074000" y="1016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t6</a:t>
            </a:r>
            <a:endParaRPr/>
          </a:p>
        </p:txBody>
      </p:sp>
      <p:sp>
        <p:nvSpPr>
          <p:cNvPr id="382" name="Google Shape;382;p25"/>
          <p:cNvSpPr/>
          <p:nvPr/>
        </p:nvSpPr>
        <p:spPr>
          <a:xfrm>
            <a:off x="8062000" y="1016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t7</a:t>
            </a:r>
            <a:endParaRPr/>
          </a:p>
        </p:txBody>
      </p:sp>
      <p:cxnSp>
        <p:nvCxnSpPr>
          <p:cNvPr id="383" name="Google Shape;383;p25"/>
          <p:cNvCxnSpPr>
            <a:endCxn id="382" idx="1"/>
          </p:cNvCxnSpPr>
          <p:nvPr/>
        </p:nvCxnSpPr>
        <p:spPr>
          <a:xfrm rot="10800000" flipH="1">
            <a:off x="7431400" y="1149625"/>
            <a:ext cx="630600" cy="9000"/>
          </a:xfrm>
          <a:prstGeom prst="straightConnector1">
            <a:avLst/>
          </a:prstGeom>
          <a:noFill/>
          <a:ln w="9525" cap="flat" cmpd="sng">
            <a:solidFill>
              <a:schemeClr val="dk2"/>
            </a:solidFill>
            <a:prstDash val="solid"/>
            <a:round/>
            <a:headEnd type="none" w="med" len="med"/>
            <a:tailEnd type="triangle" w="med" len="med"/>
          </a:ln>
        </p:spPr>
      </p:cxnSp>
      <p:sp>
        <p:nvSpPr>
          <p:cNvPr id="384" name="Google Shape;384;p25"/>
          <p:cNvSpPr/>
          <p:nvPr/>
        </p:nvSpPr>
        <p:spPr>
          <a:xfrm>
            <a:off x="5055800" y="1397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t2</a:t>
            </a:r>
            <a:endParaRPr/>
          </a:p>
        </p:txBody>
      </p:sp>
      <p:sp>
        <p:nvSpPr>
          <p:cNvPr id="385" name="Google Shape;385;p25"/>
          <p:cNvSpPr/>
          <p:nvPr/>
        </p:nvSpPr>
        <p:spPr>
          <a:xfrm>
            <a:off x="5465100" y="1397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t3</a:t>
            </a:r>
            <a:endParaRPr/>
          </a:p>
        </p:txBody>
      </p:sp>
      <p:sp>
        <p:nvSpPr>
          <p:cNvPr id="386" name="Google Shape;386;p25"/>
          <p:cNvSpPr/>
          <p:nvPr/>
        </p:nvSpPr>
        <p:spPr>
          <a:xfrm>
            <a:off x="5874400" y="1397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t4</a:t>
            </a:r>
            <a:endParaRPr/>
          </a:p>
        </p:txBody>
      </p:sp>
      <p:sp>
        <p:nvSpPr>
          <p:cNvPr id="387" name="Google Shape;387;p25"/>
          <p:cNvSpPr/>
          <p:nvPr/>
        </p:nvSpPr>
        <p:spPr>
          <a:xfrm>
            <a:off x="6283700" y="1397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t5</a:t>
            </a:r>
            <a:endParaRPr/>
          </a:p>
        </p:txBody>
      </p:sp>
      <p:sp>
        <p:nvSpPr>
          <p:cNvPr id="388" name="Google Shape;388;p25"/>
          <p:cNvSpPr/>
          <p:nvPr/>
        </p:nvSpPr>
        <p:spPr>
          <a:xfrm>
            <a:off x="6693000" y="1397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t6</a:t>
            </a:r>
            <a:endParaRPr/>
          </a:p>
        </p:txBody>
      </p:sp>
      <p:sp>
        <p:nvSpPr>
          <p:cNvPr id="389" name="Google Shape;389;p25"/>
          <p:cNvSpPr/>
          <p:nvPr/>
        </p:nvSpPr>
        <p:spPr>
          <a:xfrm>
            <a:off x="8062000" y="1397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t8</a:t>
            </a:r>
            <a:endParaRPr/>
          </a:p>
        </p:txBody>
      </p:sp>
      <p:cxnSp>
        <p:nvCxnSpPr>
          <p:cNvPr id="390" name="Google Shape;390;p25"/>
          <p:cNvCxnSpPr>
            <a:endCxn id="389" idx="1"/>
          </p:cNvCxnSpPr>
          <p:nvPr/>
        </p:nvCxnSpPr>
        <p:spPr>
          <a:xfrm rot="10800000" flipH="1">
            <a:off x="7431400" y="1530625"/>
            <a:ext cx="630600" cy="9000"/>
          </a:xfrm>
          <a:prstGeom prst="straightConnector1">
            <a:avLst/>
          </a:prstGeom>
          <a:noFill/>
          <a:ln w="9525" cap="flat" cmpd="sng">
            <a:solidFill>
              <a:schemeClr val="dk2"/>
            </a:solidFill>
            <a:prstDash val="solid"/>
            <a:round/>
            <a:headEnd type="none" w="med" len="med"/>
            <a:tailEnd type="triangle" w="med" len="med"/>
          </a:ln>
        </p:spPr>
      </p:cxnSp>
      <p:sp>
        <p:nvSpPr>
          <p:cNvPr id="391" name="Google Shape;391;p25"/>
          <p:cNvSpPr/>
          <p:nvPr/>
        </p:nvSpPr>
        <p:spPr>
          <a:xfrm>
            <a:off x="7062200" y="1397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t7</a:t>
            </a:r>
            <a:endParaRPr/>
          </a:p>
        </p:txBody>
      </p:sp>
      <p:pic>
        <p:nvPicPr>
          <p:cNvPr id="392" name="Google Shape;392;p25"/>
          <p:cNvPicPr preferRelativeResize="0"/>
          <p:nvPr/>
        </p:nvPicPr>
        <p:blipFill>
          <a:blip r:embed="rId4">
            <a:alphaModFix/>
          </a:blip>
          <a:stretch>
            <a:fillRect/>
          </a:stretch>
        </p:blipFill>
        <p:spPr>
          <a:xfrm>
            <a:off x="5135876" y="1838988"/>
            <a:ext cx="3860650" cy="1626425"/>
          </a:xfrm>
          <a:prstGeom prst="rect">
            <a:avLst/>
          </a:prstGeom>
          <a:noFill/>
          <a:ln>
            <a:noFill/>
          </a:ln>
        </p:spPr>
      </p:pic>
      <p:pic>
        <p:nvPicPr>
          <p:cNvPr id="393" name="Google Shape;393;p25"/>
          <p:cNvPicPr preferRelativeResize="0"/>
          <p:nvPr/>
        </p:nvPicPr>
        <p:blipFill>
          <a:blip r:embed="rId5">
            <a:alphaModFix/>
          </a:blip>
          <a:stretch>
            <a:fillRect/>
          </a:stretch>
        </p:blipFill>
        <p:spPr>
          <a:xfrm>
            <a:off x="5135875" y="3593175"/>
            <a:ext cx="2809825" cy="161925"/>
          </a:xfrm>
          <a:prstGeom prst="rect">
            <a:avLst/>
          </a:prstGeom>
          <a:noFill/>
          <a:ln>
            <a:noFill/>
          </a:ln>
        </p:spPr>
      </p:pic>
      <p:pic>
        <p:nvPicPr>
          <p:cNvPr id="394" name="Google Shape;394;p25"/>
          <p:cNvPicPr preferRelativeResize="0"/>
          <p:nvPr/>
        </p:nvPicPr>
        <p:blipFill rotWithShape="1">
          <a:blip r:embed="rId6">
            <a:alphaModFix/>
          </a:blip>
          <a:srcRect l="7539" r="6880"/>
          <a:stretch/>
        </p:blipFill>
        <p:spPr>
          <a:xfrm>
            <a:off x="74775" y="2722350"/>
            <a:ext cx="2373924" cy="2067176"/>
          </a:xfrm>
          <a:prstGeom prst="rect">
            <a:avLst/>
          </a:prstGeom>
          <a:noFill/>
          <a:ln>
            <a:noFill/>
          </a:ln>
        </p:spPr>
      </p:pic>
      <p:pic>
        <p:nvPicPr>
          <p:cNvPr id="395" name="Google Shape;395;p25"/>
          <p:cNvPicPr preferRelativeResize="0"/>
          <p:nvPr/>
        </p:nvPicPr>
        <p:blipFill rotWithShape="1">
          <a:blip r:embed="rId7">
            <a:alphaModFix/>
          </a:blip>
          <a:srcRect l="3128"/>
          <a:stretch/>
        </p:blipFill>
        <p:spPr>
          <a:xfrm>
            <a:off x="2568038" y="2698500"/>
            <a:ext cx="2448500" cy="2114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26"/>
          <p:cNvPicPr preferRelativeResize="0"/>
          <p:nvPr/>
        </p:nvPicPr>
        <p:blipFill>
          <a:blip r:embed="rId3">
            <a:alphaModFix/>
          </a:blip>
          <a:stretch>
            <a:fillRect/>
          </a:stretch>
        </p:blipFill>
        <p:spPr>
          <a:xfrm>
            <a:off x="4748100" y="135625"/>
            <a:ext cx="3858251" cy="4850200"/>
          </a:xfrm>
          <a:prstGeom prst="rect">
            <a:avLst/>
          </a:prstGeom>
          <a:noFill/>
          <a:ln>
            <a:noFill/>
          </a:ln>
        </p:spPr>
      </p:pic>
      <p:sp>
        <p:nvSpPr>
          <p:cNvPr id="401" name="Google Shape;401;p26"/>
          <p:cNvSpPr txBox="1">
            <a:spLocks noGrp="1"/>
          </p:cNvSpPr>
          <p:nvPr>
            <p:ph type="subTitle" idx="1"/>
          </p:nvPr>
        </p:nvSpPr>
        <p:spPr>
          <a:xfrm>
            <a:off x="601875" y="1849725"/>
            <a:ext cx="3018900" cy="15372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SzPts val="605"/>
              <a:buNone/>
            </a:pPr>
            <a:r>
              <a:rPr lang="en" sz="2400" b="1"/>
              <a:t>Model selection: </a:t>
            </a:r>
            <a:endParaRPr sz="2400" b="1"/>
          </a:p>
          <a:p>
            <a:pPr marL="0" lvl="0" indent="0" algn="l" rtl="0">
              <a:lnSpc>
                <a:spcPct val="90000"/>
              </a:lnSpc>
              <a:spcBef>
                <a:spcPts val="0"/>
              </a:spcBef>
              <a:spcAft>
                <a:spcPts val="0"/>
              </a:spcAft>
              <a:buSzPts val="605"/>
              <a:buNone/>
            </a:pPr>
            <a:r>
              <a:rPr lang="en" b="1"/>
              <a:t>Compare model performance by using MAPE </a:t>
            </a:r>
            <a:endParaRPr b="1"/>
          </a:p>
          <a:p>
            <a:pPr marL="0" lvl="0" indent="0" algn="l" rtl="0">
              <a:lnSpc>
                <a:spcPct val="90000"/>
              </a:lnSpc>
              <a:spcBef>
                <a:spcPts val="0"/>
              </a:spcBef>
              <a:spcAft>
                <a:spcPts val="0"/>
              </a:spcAft>
              <a:buSzPts val="605"/>
              <a:buNone/>
            </a:pPr>
            <a:endParaRPr sz="1060"/>
          </a:p>
          <a:p>
            <a:pPr marL="0" lvl="0" indent="0" algn="l" rtl="0">
              <a:lnSpc>
                <a:spcPct val="90000"/>
              </a:lnSpc>
              <a:spcBef>
                <a:spcPts val="0"/>
              </a:spcBef>
              <a:spcAft>
                <a:spcPts val="0"/>
              </a:spcAft>
              <a:buSzPts val="605"/>
              <a:buNone/>
            </a:pPr>
            <a:endParaRPr sz="1100"/>
          </a:p>
          <a:p>
            <a:pPr marL="0" lvl="0" indent="0" algn="l" rtl="0">
              <a:lnSpc>
                <a:spcPct val="90000"/>
              </a:lnSpc>
              <a:spcBef>
                <a:spcPts val="0"/>
              </a:spcBef>
              <a:spcAft>
                <a:spcPts val="0"/>
              </a:spcAft>
              <a:buSzPts val="605"/>
              <a:buNone/>
            </a:pPr>
            <a:endParaRPr sz="1060"/>
          </a:p>
          <a:p>
            <a:pPr marL="0" lvl="0" indent="0" algn="l" rtl="0">
              <a:lnSpc>
                <a:spcPct val="90000"/>
              </a:lnSpc>
              <a:spcBef>
                <a:spcPts val="0"/>
              </a:spcBef>
              <a:spcAft>
                <a:spcPts val="0"/>
              </a:spcAft>
              <a:buSzPts val="605"/>
              <a:buNone/>
            </a:pPr>
            <a:endParaRPr sz="106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7"/>
          <p:cNvPicPr preferRelativeResize="0"/>
          <p:nvPr/>
        </p:nvPicPr>
        <p:blipFill>
          <a:blip r:embed="rId3">
            <a:alphaModFix/>
          </a:blip>
          <a:stretch>
            <a:fillRect/>
          </a:stretch>
        </p:blipFill>
        <p:spPr>
          <a:xfrm>
            <a:off x="338675" y="1329020"/>
            <a:ext cx="2910375" cy="859100"/>
          </a:xfrm>
          <a:prstGeom prst="rect">
            <a:avLst/>
          </a:prstGeom>
          <a:noFill/>
          <a:ln>
            <a:noFill/>
          </a:ln>
        </p:spPr>
      </p:pic>
      <p:sp>
        <p:nvSpPr>
          <p:cNvPr id="407" name="Google Shape;407;p27"/>
          <p:cNvSpPr txBox="1">
            <a:spLocks noGrp="1"/>
          </p:cNvSpPr>
          <p:nvPr>
            <p:ph type="subTitle" idx="1"/>
          </p:nvPr>
        </p:nvSpPr>
        <p:spPr>
          <a:xfrm>
            <a:off x="371250" y="325825"/>
            <a:ext cx="8249100" cy="1231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SzPts val="605"/>
              <a:buNone/>
            </a:pPr>
            <a:r>
              <a:rPr lang="en" sz="1400" b="1"/>
              <a:t>We see the models for ‘John Houston INC’ performs poorly. From previous studies, we know that ‘John Houston INC’ contribute almost 16% of total revenue for 2022. So we decide to create a LSTM model by using different parameter below for this client. We see that the performance is improving by a lot.</a:t>
            </a:r>
            <a:endParaRPr sz="860"/>
          </a:p>
        </p:txBody>
      </p:sp>
      <p:pic>
        <p:nvPicPr>
          <p:cNvPr id="408" name="Google Shape;408;p27"/>
          <p:cNvPicPr preferRelativeResize="0"/>
          <p:nvPr/>
        </p:nvPicPr>
        <p:blipFill>
          <a:blip r:embed="rId4">
            <a:alphaModFix/>
          </a:blip>
          <a:stretch>
            <a:fillRect/>
          </a:stretch>
        </p:blipFill>
        <p:spPr>
          <a:xfrm>
            <a:off x="338678" y="2381625"/>
            <a:ext cx="3912424" cy="2511200"/>
          </a:xfrm>
          <a:prstGeom prst="rect">
            <a:avLst/>
          </a:prstGeom>
          <a:noFill/>
          <a:ln>
            <a:noFill/>
          </a:ln>
        </p:spPr>
      </p:pic>
      <p:pic>
        <p:nvPicPr>
          <p:cNvPr id="409" name="Google Shape;409;p27"/>
          <p:cNvPicPr preferRelativeResize="0"/>
          <p:nvPr/>
        </p:nvPicPr>
        <p:blipFill>
          <a:blip r:embed="rId5">
            <a:alphaModFix/>
          </a:blip>
          <a:stretch>
            <a:fillRect/>
          </a:stretch>
        </p:blipFill>
        <p:spPr>
          <a:xfrm>
            <a:off x="4553975" y="1255100"/>
            <a:ext cx="3985100" cy="3526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8"/>
          <p:cNvSpPr txBox="1">
            <a:spLocks noGrp="1"/>
          </p:cNvSpPr>
          <p:nvPr>
            <p:ph type="ctrTitle"/>
          </p:nvPr>
        </p:nvSpPr>
        <p:spPr>
          <a:xfrm>
            <a:off x="368625" y="-509825"/>
            <a:ext cx="64770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600"/>
              <a:t>Clients between 6 months to 12 months(Validation: 3 months)</a:t>
            </a:r>
            <a:endParaRPr sz="1600"/>
          </a:p>
        </p:txBody>
      </p:sp>
      <p:sp>
        <p:nvSpPr>
          <p:cNvPr id="415" name="Google Shape;415;p28"/>
          <p:cNvSpPr txBox="1">
            <a:spLocks noGrp="1"/>
          </p:cNvSpPr>
          <p:nvPr>
            <p:ph type="subTitle" idx="1"/>
          </p:nvPr>
        </p:nvSpPr>
        <p:spPr>
          <a:xfrm>
            <a:off x="451055" y="623700"/>
            <a:ext cx="8177700" cy="14913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770"/>
              <a:buNone/>
            </a:pPr>
            <a:r>
              <a:rPr lang="en" sz="1275"/>
              <a:t>Benchmark model: naive model(using last month to predict)</a:t>
            </a:r>
            <a:endParaRPr sz="1275"/>
          </a:p>
          <a:p>
            <a:pPr marL="0" lvl="0" indent="0" algn="l" rtl="0">
              <a:lnSpc>
                <a:spcPct val="80000"/>
              </a:lnSpc>
              <a:spcBef>
                <a:spcPts val="0"/>
              </a:spcBef>
              <a:spcAft>
                <a:spcPts val="0"/>
              </a:spcAft>
              <a:buSzPts val="770"/>
              <a:buNone/>
            </a:pPr>
            <a:endParaRPr sz="1275"/>
          </a:p>
          <a:p>
            <a:pPr marL="0" lvl="0" indent="0" algn="l" rtl="0">
              <a:lnSpc>
                <a:spcPct val="80000"/>
              </a:lnSpc>
              <a:spcBef>
                <a:spcPts val="0"/>
              </a:spcBef>
              <a:spcAft>
                <a:spcPts val="0"/>
              </a:spcAft>
              <a:buSzPts val="770"/>
              <a:buNone/>
            </a:pPr>
            <a:r>
              <a:rPr lang="en" sz="1275" b="1" u="sng"/>
              <a:t>SARIMA: </a:t>
            </a:r>
            <a:endParaRPr sz="1275" b="1" u="sng"/>
          </a:p>
          <a:p>
            <a:pPr marL="0" lvl="0" indent="0" algn="l" rtl="0">
              <a:lnSpc>
                <a:spcPct val="80000"/>
              </a:lnSpc>
              <a:spcBef>
                <a:spcPts val="0"/>
              </a:spcBef>
              <a:spcAft>
                <a:spcPts val="0"/>
              </a:spcAft>
              <a:buSzPts val="770"/>
              <a:buNone/>
            </a:pPr>
            <a:endParaRPr sz="1275"/>
          </a:p>
          <a:p>
            <a:pPr marL="0" lvl="0" indent="0" algn="l" rtl="0">
              <a:lnSpc>
                <a:spcPct val="80000"/>
              </a:lnSpc>
              <a:spcBef>
                <a:spcPts val="0"/>
              </a:spcBef>
              <a:spcAft>
                <a:spcPts val="0"/>
              </a:spcAft>
              <a:buSzPts val="770"/>
              <a:buNone/>
            </a:pPr>
            <a:r>
              <a:rPr lang="en" sz="1275"/>
              <a:t>1) We create some feature based on the monthly data for exogenous variables. We drop shipping column as at the time of prediction we do not know the total shipping of the month.</a:t>
            </a:r>
            <a:endParaRPr sz="1275"/>
          </a:p>
          <a:p>
            <a:pPr marL="0" lvl="0" indent="0" algn="l" rtl="0">
              <a:lnSpc>
                <a:spcPct val="80000"/>
              </a:lnSpc>
              <a:spcBef>
                <a:spcPts val="0"/>
              </a:spcBef>
              <a:spcAft>
                <a:spcPts val="0"/>
              </a:spcAft>
              <a:buSzPts val="770"/>
              <a:buNone/>
            </a:pPr>
            <a:endParaRPr sz="1275"/>
          </a:p>
          <a:p>
            <a:pPr marL="0" lvl="0" indent="0" algn="l" rtl="0">
              <a:lnSpc>
                <a:spcPct val="80000"/>
              </a:lnSpc>
              <a:spcBef>
                <a:spcPts val="0"/>
              </a:spcBef>
              <a:spcAft>
                <a:spcPts val="0"/>
              </a:spcAft>
              <a:buSzPts val="770"/>
              <a:buNone/>
            </a:pPr>
            <a:r>
              <a:rPr lang="en" sz="1275"/>
              <a:t>2) We use auto_arima to get the best order and seasonal_order for SARIMAX model. Here we assume the seasonal parameter is 1(yearly). </a:t>
            </a:r>
            <a:endParaRPr sz="1275"/>
          </a:p>
          <a:p>
            <a:pPr marL="0" lvl="0" indent="0" algn="l" rtl="0">
              <a:lnSpc>
                <a:spcPct val="80000"/>
              </a:lnSpc>
              <a:spcBef>
                <a:spcPts val="0"/>
              </a:spcBef>
              <a:spcAft>
                <a:spcPts val="0"/>
              </a:spcAft>
              <a:buSzPts val="770"/>
              <a:buNone/>
            </a:pPr>
            <a:endParaRPr sz="1240"/>
          </a:p>
          <a:p>
            <a:pPr marL="0" lvl="0" indent="0" algn="l" rtl="0">
              <a:lnSpc>
                <a:spcPct val="80000"/>
              </a:lnSpc>
              <a:spcBef>
                <a:spcPts val="0"/>
              </a:spcBef>
              <a:spcAft>
                <a:spcPts val="0"/>
              </a:spcAft>
              <a:buSzPts val="770"/>
              <a:buNone/>
            </a:pPr>
            <a:endParaRPr sz="1240"/>
          </a:p>
          <a:p>
            <a:pPr marL="0" lvl="0" indent="0" algn="l" rtl="0">
              <a:lnSpc>
                <a:spcPct val="80000"/>
              </a:lnSpc>
              <a:spcBef>
                <a:spcPts val="0"/>
              </a:spcBef>
              <a:spcAft>
                <a:spcPts val="0"/>
              </a:spcAft>
              <a:buSzPts val="770"/>
              <a:buNone/>
            </a:pPr>
            <a:endParaRPr sz="1240"/>
          </a:p>
        </p:txBody>
      </p:sp>
      <p:pic>
        <p:nvPicPr>
          <p:cNvPr id="416" name="Google Shape;416;p28"/>
          <p:cNvPicPr preferRelativeResize="0"/>
          <p:nvPr/>
        </p:nvPicPr>
        <p:blipFill>
          <a:blip r:embed="rId3">
            <a:alphaModFix/>
          </a:blip>
          <a:stretch>
            <a:fillRect/>
          </a:stretch>
        </p:blipFill>
        <p:spPr>
          <a:xfrm>
            <a:off x="6242925" y="2705800"/>
            <a:ext cx="2385874" cy="831950"/>
          </a:xfrm>
          <a:prstGeom prst="rect">
            <a:avLst/>
          </a:prstGeom>
          <a:noFill/>
          <a:ln>
            <a:noFill/>
          </a:ln>
        </p:spPr>
      </p:pic>
      <p:pic>
        <p:nvPicPr>
          <p:cNvPr id="417" name="Google Shape;417;p28"/>
          <p:cNvPicPr preferRelativeResize="0"/>
          <p:nvPr/>
        </p:nvPicPr>
        <p:blipFill>
          <a:blip r:embed="rId4">
            <a:alphaModFix/>
          </a:blip>
          <a:stretch>
            <a:fillRect/>
          </a:stretch>
        </p:blipFill>
        <p:spPr>
          <a:xfrm>
            <a:off x="481000" y="2218488"/>
            <a:ext cx="5312224" cy="337225"/>
          </a:xfrm>
          <a:prstGeom prst="rect">
            <a:avLst/>
          </a:prstGeom>
          <a:noFill/>
          <a:ln>
            <a:noFill/>
          </a:ln>
        </p:spPr>
      </p:pic>
      <p:pic>
        <p:nvPicPr>
          <p:cNvPr id="418" name="Google Shape;418;p28"/>
          <p:cNvPicPr preferRelativeResize="0"/>
          <p:nvPr/>
        </p:nvPicPr>
        <p:blipFill>
          <a:blip r:embed="rId5">
            <a:alphaModFix/>
          </a:blip>
          <a:stretch>
            <a:fillRect/>
          </a:stretch>
        </p:blipFill>
        <p:spPr>
          <a:xfrm>
            <a:off x="481000" y="2630100"/>
            <a:ext cx="2320434" cy="2418901"/>
          </a:xfrm>
          <a:prstGeom prst="rect">
            <a:avLst/>
          </a:prstGeom>
          <a:noFill/>
          <a:ln>
            <a:noFill/>
          </a:ln>
        </p:spPr>
      </p:pic>
      <p:pic>
        <p:nvPicPr>
          <p:cNvPr id="419" name="Google Shape;419;p28"/>
          <p:cNvPicPr preferRelativeResize="0"/>
          <p:nvPr/>
        </p:nvPicPr>
        <p:blipFill>
          <a:blip r:embed="rId6">
            <a:alphaModFix/>
          </a:blip>
          <a:stretch>
            <a:fillRect/>
          </a:stretch>
        </p:blipFill>
        <p:spPr>
          <a:xfrm>
            <a:off x="3049174" y="2630100"/>
            <a:ext cx="2478311" cy="241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9"/>
          <p:cNvSpPr txBox="1">
            <a:spLocks noGrp="1"/>
          </p:cNvSpPr>
          <p:nvPr>
            <p:ph type="subTitle" idx="1"/>
          </p:nvPr>
        </p:nvSpPr>
        <p:spPr>
          <a:xfrm>
            <a:off x="216225" y="249900"/>
            <a:ext cx="4668000" cy="3352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SzPts val="605"/>
              <a:buNone/>
            </a:pPr>
            <a:r>
              <a:rPr lang="en" b="1" u="sng"/>
              <a:t>LSTM(Long short-term memory)</a:t>
            </a:r>
            <a:endParaRPr b="1" u="sng"/>
          </a:p>
          <a:p>
            <a:pPr marL="0" lvl="0" indent="0" algn="l" rtl="0">
              <a:lnSpc>
                <a:spcPct val="90000"/>
              </a:lnSpc>
              <a:spcBef>
                <a:spcPts val="0"/>
              </a:spcBef>
              <a:spcAft>
                <a:spcPts val="0"/>
              </a:spcAft>
              <a:buSzPts val="605"/>
              <a:buNone/>
            </a:pPr>
            <a:endParaRPr sz="1060"/>
          </a:p>
          <a:p>
            <a:pPr marL="0" lvl="0" indent="0" algn="l" rtl="0">
              <a:lnSpc>
                <a:spcPct val="90000"/>
              </a:lnSpc>
              <a:spcBef>
                <a:spcPts val="0"/>
              </a:spcBef>
              <a:spcAft>
                <a:spcPts val="0"/>
              </a:spcAft>
              <a:buSzPts val="605"/>
              <a:buNone/>
            </a:pPr>
            <a:r>
              <a:rPr lang="en" sz="1100"/>
              <a:t>1) Use MinMaxScaler to scale monthly revenue to 0 to 1 for each client.</a:t>
            </a:r>
            <a:endParaRPr sz="1100"/>
          </a:p>
          <a:p>
            <a:pPr marL="0" lvl="0" indent="0" algn="l" rtl="0">
              <a:lnSpc>
                <a:spcPct val="90000"/>
              </a:lnSpc>
              <a:spcBef>
                <a:spcPts val="0"/>
              </a:spcBef>
              <a:spcAft>
                <a:spcPts val="0"/>
              </a:spcAft>
              <a:buSzPts val="605"/>
              <a:buNone/>
            </a:pPr>
            <a:endParaRPr sz="1100"/>
          </a:p>
          <a:p>
            <a:pPr marL="0" lvl="0" indent="0" algn="l" rtl="0">
              <a:lnSpc>
                <a:spcPct val="90000"/>
              </a:lnSpc>
              <a:spcBef>
                <a:spcPts val="0"/>
              </a:spcBef>
              <a:spcAft>
                <a:spcPts val="0"/>
              </a:spcAft>
              <a:buSzPts val="605"/>
              <a:buNone/>
            </a:pPr>
            <a:r>
              <a:rPr lang="en" sz="1100"/>
              <a:t>2) We have between 6 months and 12 months data so we have 6 to 12 data points, meaning that we have at least over 3 data points in our training data for each client after subtract the testing data. We decide to use look back window as 3. So we look back 3 data points and create 3 features for each data point, as here t4 will have t1 to t3 as features.</a:t>
            </a:r>
            <a:endParaRPr sz="1100"/>
          </a:p>
          <a:p>
            <a:pPr marL="0" lvl="0" indent="0" algn="l" rtl="0">
              <a:lnSpc>
                <a:spcPct val="90000"/>
              </a:lnSpc>
              <a:spcBef>
                <a:spcPts val="0"/>
              </a:spcBef>
              <a:spcAft>
                <a:spcPts val="0"/>
              </a:spcAft>
              <a:buSzPts val="605"/>
              <a:buNone/>
            </a:pPr>
            <a:endParaRPr sz="1100"/>
          </a:p>
          <a:p>
            <a:pPr marL="0" lvl="0" indent="0" algn="l" rtl="0">
              <a:lnSpc>
                <a:spcPct val="90000"/>
              </a:lnSpc>
              <a:spcBef>
                <a:spcPts val="0"/>
              </a:spcBef>
              <a:spcAft>
                <a:spcPts val="0"/>
              </a:spcAft>
              <a:buSzPts val="605"/>
              <a:buNone/>
            </a:pPr>
            <a:r>
              <a:rPr lang="en" sz="1100"/>
              <a:t>3) We keep the same parameter for client between 6 months and 12 months as for client over 12 months as later we will be using all available data points for forecasting. </a:t>
            </a:r>
            <a:endParaRPr sz="1100"/>
          </a:p>
          <a:p>
            <a:pPr marL="0" lvl="0" indent="0" algn="l" rtl="0">
              <a:lnSpc>
                <a:spcPct val="90000"/>
              </a:lnSpc>
              <a:spcBef>
                <a:spcPts val="0"/>
              </a:spcBef>
              <a:spcAft>
                <a:spcPts val="0"/>
              </a:spcAft>
              <a:buSzPts val="605"/>
              <a:buNone/>
            </a:pPr>
            <a:endParaRPr sz="1060"/>
          </a:p>
          <a:p>
            <a:pPr marL="0" lvl="0" indent="0" algn="l" rtl="0">
              <a:lnSpc>
                <a:spcPct val="90000"/>
              </a:lnSpc>
              <a:spcBef>
                <a:spcPts val="0"/>
              </a:spcBef>
              <a:spcAft>
                <a:spcPts val="0"/>
              </a:spcAft>
              <a:buSzPts val="605"/>
              <a:buNone/>
            </a:pPr>
            <a:endParaRPr sz="1060"/>
          </a:p>
        </p:txBody>
      </p:sp>
      <p:pic>
        <p:nvPicPr>
          <p:cNvPr id="425" name="Google Shape;425;p29"/>
          <p:cNvPicPr preferRelativeResize="0"/>
          <p:nvPr/>
        </p:nvPicPr>
        <p:blipFill>
          <a:blip r:embed="rId3">
            <a:alphaModFix/>
          </a:blip>
          <a:stretch>
            <a:fillRect/>
          </a:stretch>
        </p:blipFill>
        <p:spPr>
          <a:xfrm>
            <a:off x="5038538" y="402300"/>
            <a:ext cx="2331128" cy="514875"/>
          </a:xfrm>
          <a:prstGeom prst="rect">
            <a:avLst/>
          </a:prstGeom>
          <a:noFill/>
          <a:ln>
            <a:noFill/>
          </a:ln>
        </p:spPr>
      </p:pic>
      <p:sp>
        <p:nvSpPr>
          <p:cNvPr id="426" name="Google Shape;426;p29"/>
          <p:cNvSpPr/>
          <p:nvPr/>
        </p:nvSpPr>
        <p:spPr>
          <a:xfrm>
            <a:off x="5027500" y="1016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t1</a:t>
            </a:r>
            <a:endParaRPr/>
          </a:p>
        </p:txBody>
      </p:sp>
      <p:sp>
        <p:nvSpPr>
          <p:cNvPr id="427" name="Google Shape;427;p29"/>
          <p:cNvSpPr/>
          <p:nvPr/>
        </p:nvSpPr>
        <p:spPr>
          <a:xfrm>
            <a:off x="5436800" y="1016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t2</a:t>
            </a:r>
            <a:endParaRPr/>
          </a:p>
        </p:txBody>
      </p:sp>
      <p:sp>
        <p:nvSpPr>
          <p:cNvPr id="428" name="Google Shape;428;p29"/>
          <p:cNvSpPr/>
          <p:nvPr/>
        </p:nvSpPr>
        <p:spPr>
          <a:xfrm>
            <a:off x="5846100" y="1016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t3</a:t>
            </a:r>
            <a:endParaRPr/>
          </a:p>
        </p:txBody>
      </p:sp>
      <p:sp>
        <p:nvSpPr>
          <p:cNvPr id="429" name="Google Shape;429;p29"/>
          <p:cNvSpPr/>
          <p:nvPr/>
        </p:nvSpPr>
        <p:spPr>
          <a:xfrm>
            <a:off x="6842800" y="1016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t4</a:t>
            </a:r>
            <a:endParaRPr/>
          </a:p>
        </p:txBody>
      </p:sp>
      <p:cxnSp>
        <p:nvCxnSpPr>
          <p:cNvPr id="430" name="Google Shape;430;p29"/>
          <p:cNvCxnSpPr>
            <a:endCxn id="429" idx="1"/>
          </p:cNvCxnSpPr>
          <p:nvPr/>
        </p:nvCxnSpPr>
        <p:spPr>
          <a:xfrm rot="10800000" flipH="1">
            <a:off x="6212200" y="1149625"/>
            <a:ext cx="630600" cy="9000"/>
          </a:xfrm>
          <a:prstGeom prst="straightConnector1">
            <a:avLst/>
          </a:prstGeom>
          <a:noFill/>
          <a:ln w="9525" cap="flat" cmpd="sng">
            <a:solidFill>
              <a:schemeClr val="dk2"/>
            </a:solidFill>
            <a:prstDash val="solid"/>
            <a:round/>
            <a:headEnd type="none" w="med" len="med"/>
            <a:tailEnd type="triangle" w="med" len="med"/>
          </a:ln>
        </p:spPr>
      </p:cxnSp>
      <p:sp>
        <p:nvSpPr>
          <p:cNvPr id="431" name="Google Shape;431;p29"/>
          <p:cNvSpPr/>
          <p:nvPr/>
        </p:nvSpPr>
        <p:spPr>
          <a:xfrm>
            <a:off x="5055800" y="1397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t2</a:t>
            </a:r>
            <a:endParaRPr/>
          </a:p>
        </p:txBody>
      </p:sp>
      <p:sp>
        <p:nvSpPr>
          <p:cNvPr id="432" name="Google Shape;432;p29"/>
          <p:cNvSpPr/>
          <p:nvPr/>
        </p:nvSpPr>
        <p:spPr>
          <a:xfrm>
            <a:off x="5465100" y="1397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t3</a:t>
            </a:r>
            <a:endParaRPr/>
          </a:p>
        </p:txBody>
      </p:sp>
      <p:sp>
        <p:nvSpPr>
          <p:cNvPr id="433" name="Google Shape;433;p29"/>
          <p:cNvSpPr/>
          <p:nvPr/>
        </p:nvSpPr>
        <p:spPr>
          <a:xfrm>
            <a:off x="5874400" y="1397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t4</a:t>
            </a:r>
            <a:endParaRPr/>
          </a:p>
        </p:txBody>
      </p:sp>
      <p:sp>
        <p:nvSpPr>
          <p:cNvPr id="434" name="Google Shape;434;p29"/>
          <p:cNvSpPr/>
          <p:nvPr/>
        </p:nvSpPr>
        <p:spPr>
          <a:xfrm>
            <a:off x="6842800" y="1397725"/>
            <a:ext cx="336000" cy="26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t5</a:t>
            </a:r>
            <a:endParaRPr/>
          </a:p>
        </p:txBody>
      </p:sp>
      <p:cxnSp>
        <p:nvCxnSpPr>
          <p:cNvPr id="435" name="Google Shape;435;p29"/>
          <p:cNvCxnSpPr>
            <a:endCxn id="434" idx="1"/>
          </p:cNvCxnSpPr>
          <p:nvPr/>
        </p:nvCxnSpPr>
        <p:spPr>
          <a:xfrm rot="10800000" flipH="1">
            <a:off x="6212200" y="1530625"/>
            <a:ext cx="630600" cy="9000"/>
          </a:xfrm>
          <a:prstGeom prst="straightConnector1">
            <a:avLst/>
          </a:prstGeom>
          <a:noFill/>
          <a:ln w="9525" cap="flat" cmpd="sng">
            <a:solidFill>
              <a:schemeClr val="dk2"/>
            </a:solidFill>
            <a:prstDash val="solid"/>
            <a:round/>
            <a:headEnd type="none" w="med" len="med"/>
            <a:tailEnd type="triangle" w="med" len="med"/>
          </a:ln>
        </p:spPr>
      </p:cxnSp>
      <p:pic>
        <p:nvPicPr>
          <p:cNvPr id="436" name="Google Shape;436;p29"/>
          <p:cNvPicPr preferRelativeResize="0"/>
          <p:nvPr/>
        </p:nvPicPr>
        <p:blipFill>
          <a:blip r:embed="rId4">
            <a:alphaModFix/>
          </a:blip>
          <a:stretch>
            <a:fillRect/>
          </a:stretch>
        </p:blipFill>
        <p:spPr>
          <a:xfrm>
            <a:off x="5135876" y="1838988"/>
            <a:ext cx="3860650" cy="1626425"/>
          </a:xfrm>
          <a:prstGeom prst="rect">
            <a:avLst/>
          </a:prstGeom>
          <a:noFill/>
          <a:ln>
            <a:noFill/>
          </a:ln>
        </p:spPr>
      </p:pic>
      <p:pic>
        <p:nvPicPr>
          <p:cNvPr id="437" name="Google Shape;437;p29"/>
          <p:cNvPicPr preferRelativeResize="0"/>
          <p:nvPr/>
        </p:nvPicPr>
        <p:blipFill>
          <a:blip r:embed="rId5">
            <a:alphaModFix/>
          </a:blip>
          <a:stretch>
            <a:fillRect/>
          </a:stretch>
        </p:blipFill>
        <p:spPr>
          <a:xfrm>
            <a:off x="5135875" y="3593175"/>
            <a:ext cx="2809825" cy="161925"/>
          </a:xfrm>
          <a:prstGeom prst="rect">
            <a:avLst/>
          </a:prstGeom>
          <a:noFill/>
          <a:ln>
            <a:noFill/>
          </a:ln>
        </p:spPr>
      </p:pic>
      <p:pic>
        <p:nvPicPr>
          <p:cNvPr id="438" name="Google Shape;438;p29"/>
          <p:cNvPicPr preferRelativeResize="0"/>
          <p:nvPr/>
        </p:nvPicPr>
        <p:blipFill rotWithShape="1">
          <a:blip r:embed="rId6">
            <a:alphaModFix/>
          </a:blip>
          <a:srcRect l="-2770" r="2769"/>
          <a:stretch/>
        </p:blipFill>
        <p:spPr>
          <a:xfrm>
            <a:off x="11475" y="2698500"/>
            <a:ext cx="2521591" cy="2163776"/>
          </a:xfrm>
          <a:prstGeom prst="rect">
            <a:avLst/>
          </a:prstGeom>
          <a:noFill/>
          <a:ln>
            <a:noFill/>
          </a:ln>
        </p:spPr>
      </p:pic>
      <p:pic>
        <p:nvPicPr>
          <p:cNvPr id="439" name="Google Shape;439;p29"/>
          <p:cNvPicPr preferRelativeResize="0"/>
          <p:nvPr/>
        </p:nvPicPr>
        <p:blipFill rotWithShape="1">
          <a:blip r:embed="rId7">
            <a:alphaModFix/>
          </a:blip>
          <a:srcRect l="3306"/>
          <a:stretch/>
        </p:blipFill>
        <p:spPr>
          <a:xfrm>
            <a:off x="2573675" y="2698500"/>
            <a:ext cx="2453815" cy="2163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0"/>
          <p:cNvSpPr txBox="1">
            <a:spLocks noGrp="1"/>
          </p:cNvSpPr>
          <p:nvPr>
            <p:ph type="subTitle" idx="1"/>
          </p:nvPr>
        </p:nvSpPr>
        <p:spPr>
          <a:xfrm>
            <a:off x="387550" y="2013675"/>
            <a:ext cx="2973900" cy="2315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SzPts val="605"/>
              <a:buNone/>
            </a:pPr>
            <a:r>
              <a:rPr lang="en" sz="2100" b="1"/>
              <a:t>Model selection: </a:t>
            </a:r>
            <a:endParaRPr sz="2100" b="1"/>
          </a:p>
          <a:p>
            <a:pPr marL="0" lvl="0" indent="0" algn="l" rtl="0">
              <a:lnSpc>
                <a:spcPct val="90000"/>
              </a:lnSpc>
              <a:spcBef>
                <a:spcPts val="0"/>
              </a:spcBef>
              <a:spcAft>
                <a:spcPts val="0"/>
              </a:spcAft>
              <a:buSzPts val="605"/>
              <a:buNone/>
            </a:pPr>
            <a:r>
              <a:rPr lang="en" sz="1900" b="1"/>
              <a:t>Compare model performance by using MAPE </a:t>
            </a:r>
            <a:endParaRPr sz="1900" b="1"/>
          </a:p>
          <a:p>
            <a:pPr marL="0" lvl="0" indent="0" algn="l" rtl="0">
              <a:lnSpc>
                <a:spcPct val="90000"/>
              </a:lnSpc>
              <a:spcBef>
                <a:spcPts val="0"/>
              </a:spcBef>
              <a:spcAft>
                <a:spcPts val="0"/>
              </a:spcAft>
              <a:buSzPts val="605"/>
              <a:buNone/>
            </a:pPr>
            <a:endParaRPr sz="1360"/>
          </a:p>
          <a:p>
            <a:pPr marL="0" lvl="0" indent="0" algn="l" rtl="0">
              <a:lnSpc>
                <a:spcPct val="90000"/>
              </a:lnSpc>
              <a:spcBef>
                <a:spcPts val="0"/>
              </a:spcBef>
              <a:spcAft>
                <a:spcPts val="0"/>
              </a:spcAft>
              <a:buSzPts val="605"/>
              <a:buNone/>
            </a:pPr>
            <a:endParaRPr sz="1400"/>
          </a:p>
          <a:p>
            <a:pPr marL="0" lvl="0" indent="0" algn="l" rtl="0">
              <a:lnSpc>
                <a:spcPct val="90000"/>
              </a:lnSpc>
              <a:spcBef>
                <a:spcPts val="0"/>
              </a:spcBef>
              <a:spcAft>
                <a:spcPts val="0"/>
              </a:spcAft>
              <a:buSzPts val="605"/>
              <a:buNone/>
            </a:pPr>
            <a:endParaRPr sz="1360"/>
          </a:p>
          <a:p>
            <a:pPr marL="0" lvl="0" indent="0" algn="l" rtl="0">
              <a:lnSpc>
                <a:spcPct val="90000"/>
              </a:lnSpc>
              <a:spcBef>
                <a:spcPts val="0"/>
              </a:spcBef>
              <a:spcAft>
                <a:spcPts val="0"/>
              </a:spcAft>
              <a:buSzPts val="605"/>
              <a:buNone/>
            </a:pPr>
            <a:endParaRPr sz="1360"/>
          </a:p>
        </p:txBody>
      </p:sp>
      <p:pic>
        <p:nvPicPr>
          <p:cNvPr id="445" name="Google Shape;445;p30"/>
          <p:cNvPicPr preferRelativeResize="0"/>
          <p:nvPr/>
        </p:nvPicPr>
        <p:blipFill>
          <a:blip r:embed="rId3">
            <a:alphaModFix/>
          </a:blip>
          <a:stretch>
            <a:fillRect/>
          </a:stretch>
        </p:blipFill>
        <p:spPr>
          <a:xfrm>
            <a:off x="3485800" y="1356275"/>
            <a:ext cx="5136274" cy="2998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1"/>
          <p:cNvSpPr txBox="1">
            <a:spLocks noGrp="1"/>
          </p:cNvSpPr>
          <p:nvPr>
            <p:ph type="ctrTitle"/>
          </p:nvPr>
        </p:nvSpPr>
        <p:spPr>
          <a:xfrm>
            <a:off x="368625" y="-205025"/>
            <a:ext cx="64770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000"/>
              <a:t>Clients less than 6 months</a:t>
            </a:r>
            <a:endParaRPr sz="2000"/>
          </a:p>
        </p:txBody>
      </p:sp>
      <p:sp>
        <p:nvSpPr>
          <p:cNvPr id="451" name="Google Shape;451;p31"/>
          <p:cNvSpPr txBox="1">
            <a:spLocks noGrp="1"/>
          </p:cNvSpPr>
          <p:nvPr>
            <p:ph type="subTitle" idx="1"/>
          </p:nvPr>
        </p:nvSpPr>
        <p:spPr>
          <a:xfrm>
            <a:off x="368613" y="935975"/>
            <a:ext cx="5954400" cy="149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50"/>
              <a:t>Not enough data points, use naive model(use most recent month to predict)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ctrTitle"/>
          </p:nvPr>
        </p:nvSpPr>
        <p:spPr>
          <a:xfrm>
            <a:off x="824000" y="10804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Outline</a:t>
            </a:r>
            <a:endParaRPr/>
          </a:p>
        </p:txBody>
      </p:sp>
      <p:sp>
        <p:nvSpPr>
          <p:cNvPr id="284" name="Google Shape;284;p14"/>
          <p:cNvSpPr txBox="1">
            <a:spLocks noGrp="1"/>
          </p:cNvSpPr>
          <p:nvPr>
            <p:ph type="subTitle" idx="1"/>
          </p:nvPr>
        </p:nvSpPr>
        <p:spPr>
          <a:xfrm>
            <a:off x="274350" y="2518125"/>
            <a:ext cx="4255500" cy="1132800"/>
          </a:xfrm>
          <a:prstGeom prst="rect">
            <a:avLst/>
          </a:prstGeom>
        </p:spPr>
        <p:txBody>
          <a:bodyPr spcFirstLastPara="1" wrap="square" lIns="91425" tIns="91425" rIns="91425" bIns="91425" anchor="t" anchorCtr="0">
            <a:normAutofit fontScale="92500" lnSpcReduction="20000"/>
          </a:bodyPr>
          <a:lstStyle/>
          <a:p>
            <a:pPr marL="457200" lvl="0" indent="-322580" algn="l" rtl="0">
              <a:spcBef>
                <a:spcPts val="0"/>
              </a:spcBef>
              <a:spcAft>
                <a:spcPts val="0"/>
              </a:spcAft>
              <a:buSzPct val="100000"/>
              <a:buChar char="-"/>
            </a:pPr>
            <a:r>
              <a:rPr lang="en"/>
              <a:t>Data Preprocessing</a:t>
            </a:r>
            <a:endParaRPr/>
          </a:p>
          <a:p>
            <a:pPr marL="457200" lvl="0" indent="-322580" algn="l" rtl="0">
              <a:spcBef>
                <a:spcPts val="0"/>
              </a:spcBef>
              <a:spcAft>
                <a:spcPts val="0"/>
              </a:spcAft>
              <a:buSzPct val="100000"/>
              <a:buChar char="-"/>
            </a:pPr>
            <a:r>
              <a:rPr lang="en"/>
              <a:t>Modeling and model selection</a:t>
            </a:r>
            <a:endParaRPr/>
          </a:p>
          <a:p>
            <a:pPr marL="457200" lvl="0" indent="-322580" algn="l" rtl="0">
              <a:spcBef>
                <a:spcPts val="0"/>
              </a:spcBef>
              <a:spcAft>
                <a:spcPts val="0"/>
              </a:spcAft>
              <a:buSzPct val="100000"/>
              <a:buChar char="-"/>
            </a:pPr>
            <a:r>
              <a:rPr lang="en"/>
              <a:t>Forecasting</a:t>
            </a:r>
            <a:endParaRPr/>
          </a:p>
          <a:p>
            <a:pPr marL="457200" lvl="0" indent="-322580" algn="l" rtl="0">
              <a:spcBef>
                <a:spcPts val="0"/>
              </a:spcBef>
              <a:spcAft>
                <a:spcPts val="0"/>
              </a:spcAft>
              <a:buSzPct val="100000"/>
              <a:buChar char="-"/>
            </a:pPr>
            <a:r>
              <a:rPr lang="en"/>
              <a:t>Clustering Analysis</a:t>
            </a:r>
            <a:endParaRPr/>
          </a:p>
          <a:p>
            <a:pPr marL="457200" lvl="0" indent="-322580" algn="l" rtl="0">
              <a:spcBef>
                <a:spcPts val="0"/>
              </a:spcBef>
              <a:spcAft>
                <a:spcPts val="0"/>
              </a:spcAft>
              <a:buSzPct val="100000"/>
              <a:buChar char="-"/>
            </a:pPr>
            <a:r>
              <a:rPr lang="en"/>
              <a:t>Business Insights</a:t>
            </a:r>
            <a:endParaRPr/>
          </a:p>
        </p:txBody>
      </p:sp>
      <p:pic>
        <p:nvPicPr>
          <p:cNvPr id="285" name="Google Shape;285;p14"/>
          <p:cNvPicPr preferRelativeResize="0"/>
          <p:nvPr/>
        </p:nvPicPr>
        <p:blipFill>
          <a:blip r:embed="rId3">
            <a:alphaModFix/>
          </a:blip>
          <a:stretch>
            <a:fillRect/>
          </a:stretch>
        </p:blipFill>
        <p:spPr>
          <a:xfrm>
            <a:off x="3587550" y="578525"/>
            <a:ext cx="5372952" cy="40241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2"/>
          <p:cNvSpPr txBox="1">
            <a:spLocks noGrp="1"/>
          </p:cNvSpPr>
          <p:nvPr>
            <p:ph type="ctrTitle"/>
          </p:nvPr>
        </p:nvSpPr>
        <p:spPr>
          <a:xfrm>
            <a:off x="794125" y="-133016"/>
            <a:ext cx="6611400" cy="318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300"/>
              <a:t>Forecasting</a:t>
            </a:r>
            <a:endParaRPr sz="2300"/>
          </a:p>
          <a:p>
            <a:pPr marL="0" lvl="0" indent="0" algn="l" rtl="0">
              <a:spcBef>
                <a:spcPts val="0"/>
              </a:spcBef>
              <a:spcAft>
                <a:spcPts val="0"/>
              </a:spcAft>
              <a:buNone/>
            </a:pPr>
            <a:endParaRPr sz="2300"/>
          </a:p>
          <a:p>
            <a:pPr marL="457200" lvl="0" indent="-311150" algn="l" rtl="0">
              <a:spcBef>
                <a:spcPts val="0"/>
              </a:spcBef>
              <a:spcAft>
                <a:spcPts val="0"/>
              </a:spcAft>
              <a:buSzPts val="1300"/>
              <a:buAutoNum type="arabicParenR"/>
            </a:pPr>
            <a:r>
              <a:rPr lang="en" sz="1300" b="0"/>
              <a:t>Use all data set available for forecasting</a:t>
            </a:r>
            <a:endParaRPr sz="1300" b="0"/>
          </a:p>
          <a:p>
            <a:pPr marL="457200" lvl="0" indent="-311150" algn="l" rtl="0">
              <a:spcBef>
                <a:spcPts val="0"/>
              </a:spcBef>
              <a:spcAft>
                <a:spcPts val="0"/>
              </a:spcAft>
              <a:buSzPts val="1300"/>
              <a:buAutoNum type="arabicParenR"/>
            </a:pPr>
            <a:r>
              <a:rPr lang="en" sz="1300" b="0"/>
              <a:t>Based on previous modeling, we separate clients into different lists for different models(SARIMA, LSTM, NAIVE). </a:t>
            </a:r>
            <a:endParaRPr sz="1300" b="0"/>
          </a:p>
          <a:p>
            <a:pPr marL="457200" lvl="0" indent="-311150" algn="l" rtl="0">
              <a:spcBef>
                <a:spcPts val="0"/>
              </a:spcBef>
              <a:spcAft>
                <a:spcPts val="0"/>
              </a:spcAft>
              <a:buSzPts val="1300"/>
              <a:buAutoNum type="arabicParenR"/>
            </a:pPr>
            <a:r>
              <a:rPr lang="en" sz="1300" b="0"/>
              <a:t>Special treatment: </a:t>
            </a:r>
            <a:r>
              <a:rPr lang="en" sz="1300" b="0">
                <a:latin typeface="Nunito"/>
                <a:ea typeface="Nunito"/>
                <a:cs typeface="Nunito"/>
                <a:sym typeface="Nunito"/>
              </a:rPr>
              <a:t>‘John Houston INC’</a:t>
            </a:r>
            <a:endParaRPr sz="1300" b="0">
              <a:latin typeface="Nunito"/>
              <a:ea typeface="Nunito"/>
              <a:cs typeface="Nunito"/>
              <a:sym typeface="Nunito"/>
            </a:endParaRPr>
          </a:p>
          <a:p>
            <a:pPr marL="457200" lvl="0" indent="-311150" algn="l" rtl="0">
              <a:spcBef>
                <a:spcPts val="0"/>
              </a:spcBef>
              <a:spcAft>
                <a:spcPts val="0"/>
              </a:spcAft>
              <a:buSzPts val="1300"/>
              <a:buAutoNum type="arabicParenR"/>
            </a:pPr>
            <a:r>
              <a:rPr lang="en" sz="1300" b="0"/>
              <a:t>However, after examination there are some clients that performed poorly with all three models. So for these clients, we are using prophet outcome for forecasting.</a:t>
            </a:r>
            <a:endParaRPr sz="1300" b="0"/>
          </a:p>
        </p:txBody>
      </p:sp>
      <p:pic>
        <p:nvPicPr>
          <p:cNvPr id="457" name="Google Shape;457;p32"/>
          <p:cNvPicPr preferRelativeResize="0"/>
          <p:nvPr/>
        </p:nvPicPr>
        <p:blipFill>
          <a:blip r:embed="rId3">
            <a:alphaModFix/>
          </a:blip>
          <a:stretch>
            <a:fillRect/>
          </a:stretch>
        </p:blipFill>
        <p:spPr>
          <a:xfrm>
            <a:off x="5323025" y="2742825"/>
            <a:ext cx="2059300" cy="1520250"/>
          </a:xfrm>
          <a:prstGeom prst="rect">
            <a:avLst/>
          </a:prstGeom>
          <a:noFill/>
          <a:ln>
            <a:noFill/>
          </a:ln>
        </p:spPr>
      </p:pic>
      <p:pic>
        <p:nvPicPr>
          <p:cNvPr id="458" name="Google Shape;458;p32"/>
          <p:cNvPicPr preferRelativeResize="0"/>
          <p:nvPr/>
        </p:nvPicPr>
        <p:blipFill rotWithShape="1">
          <a:blip r:embed="rId4">
            <a:alphaModFix/>
          </a:blip>
          <a:srcRect t="16506"/>
          <a:stretch/>
        </p:blipFill>
        <p:spPr>
          <a:xfrm>
            <a:off x="848450" y="2742825"/>
            <a:ext cx="3908894" cy="1520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3"/>
          <p:cNvSpPr txBox="1">
            <a:spLocks noGrp="1"/>
          </p:cNvSpPr>
          <p:nvPr>
            <p:ph type="ctrTitle"/>
          </p:nvPr>
        </p:nvSpPr>
        <p:spPr>
          <a:xfrm>
            <a:off x="861325" y="53600"/>
            <a:ext cx="66339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000"/>
              <a:t>Create Dataframe for cluster analysis</a:t>
            </a:r>
            <a:endParaRPr sz="2000"/>
          </a:p>
        </p:txBody>
      </p:sp>
      <p:sp>
        <p:nvSpPr>
          <p:cNvPr id="464" name="Google Shape;464;p33"/>
          <p:cNvSpPr txBox="1">
            <a:spLocks noGrp="1"/>
          </p:cNvSpPr>
          <p:nvPr>
            <p:ph type="subTitle" idx="1"/>
          </p:nvPr>
        </p:nvSpPr>
        <p:spPr>
          <a:xfrm>
            <a:off x="824000" y="1500700"/>
            <a:ext cx="5521500" cy="3508500"/>
          </a:xfrm>
          <a:prstGeom prst="rect">
            <a:avLst/>
          </a:prstGeom>
        </p:spPr>
        <p:txBody>
          <a:bodyPr spcFirstLastPara="1" wrap="square" lIns="91425" tIns="91425" rIns="91425" bIns="91425" anchor="t" anchorCtr="0">
            <a:normAutofit fontScale="62500" lnSpcReduction="10000"/>
          </a:bodyPr>
          <a:lstStyle/>
          <a:p>
            <a:pPr marL="0" lvl="0" indent="0" algn="l" rtl="0">
              <a:spcBef>
                <a:spcPts val="0"/>
              </a:spcBef>
              <a:spcAft>
                <a:spcPts val="0"/>
              </a:spcAft>
              <a:buNone/>
            </a:pPr>
            <a:r>
              <a:rPr lang="en"/>
              <a:t>Explaination:</a:t>
            </a:r>
            <a:endParaRPr/>
          </a:p>
          <a:p>
            <a:pPr marL="0" lvl="0" indent="0" algn="l" rtl="0">
              <a:spcBef>
                <a:spcPts val="0"/>
              </a:spcBef>
              <a:spcAft>
                <a:spcPts val="0"/>
              </a:spcAft>
              <a:buNone/>
            </a:pPr>
            <a:r>
              <a:rPr lang="en"/>
              <a:t>index: Client name;</a:t>
            </a:r>
            <a:endParaRPr/>
          </a:p>
          <a:p>
            <a:pPr marL="0" lvl="0" indent="0" algn="l" rtl="0">
              <a:spcBef>
                <a:spcPts val="0"/>
              </a:spcBef>
              <a:spcAft>
                <a:spcPts val="0"/>
              </a:spcAft>
              <a:buNone/>
            </a:pPr>
            <a:r>
              <a:rPr lang="en"/>
              <a:t>Column: </a:t>
            </a:r>
            <a:endParaRPr/>
          </a:p>
          <a:p>
            <a:pPr marL="0" lvl="0" indent="0" algn="l" rtl="0">
              <a:spcBef>
                <a:spcPts val="0"/>
              </a:spcBef>
              <a:spcAft>
                <a:spcPts val="0"/>
              </a:spcAft>
              <a:buNone/>
            </a:pPr>
            <a:r>
              <a:rPr lang="en"/>
              <a:t>'sector': Client category</a:t>
            </a:r>
            <a:endParaRPr/>
          </a:p>
          <a:p>
            <a:pPr marL="0" lvl="0" indent="0" algn="l" rtl="0">
              <a:spcBef>
                <a:spcPts val="0"/>
              </a:spcBef>
              <a:spcAft>
                <a:spcPts val="0"/>
              </a:spcAft>
              <a:buNone/>
            </a:pPr>
            <a:r>
              <a:rPr lang="en"/>
              <a:t>'to_now_day': first day in business to 2022-06-30</a:t>
            </a:r>
            <a:endParaRPr/>
          </a:p>
          <a:p>
            <a:pPr marL="0" lvl="0" indent="0" algn="l" rtl="0">
              <a:spcBef>
                <a:spcPts val="0"/>
              </a:spcBef>
              <a:spcAft>
                <a:spcPts val="0"/>
              </a:spcAft>
              <a:buNone/>
            </a:pPr>
            <a:r>
              <a:rPr lang="en"/>
              <a:t>'firstToLast_day': first day in business to last day in business(usually should match to_now-day)</a:t>
            </a:r>
            <a:endParaRPr/>
          </a:p>
          <a:p>
            <a:pPr marL="0" lvl="0" indent="0" algn="l" rtl="0">
              <a:spcBef>
                <a:spcPts val="0"/>
              </a:spcBef>
              <a:spcAft>
                <a:spcPts val="0"/>
              </a:spcAft>
              <a:buNone/>
            </a:pPr>
            <a:r>
              <a:rPr lang="en"/>
              <a:t>'con_zero_day': consecutive days that have no shippping</a:t>
            </a:r>
            <a:endParaRPr/>
          </a:p>
          <a:p>
            <a:pPr marL="0" lvl="0" indent="0" algn="l" rtl="0">
              <a:spcBef>
                <a:spcPts val="0"/>
              </a:spcBef>
              <a:spcAft>
                <a:spcPts val="0"/>
              </a:spcAft>
              <a:buNone/>
            </a:pPr>
            <a:r>
              <a:rPr lang="en"/>
              <a:t>'con_shipping_day': consecutive days that have shippping</a:t>
            </a:r>
            <a:endParaRPr/>
          </a:p>
          <a:p>
            <a:pPr marL="0" lvl="0" indent="0" algn="l" rtl="0">
              <a:spcBef>
                <a:spcPts val="0"/>
              </a:spcBef>
              <a:spcAft>
                <a:spcPts val="0"/>
              </a:spcAft>
              <a:buNone/>
            </a:pPr>
            <a:r>
              <a:rPr lang="en"/>
              <a:t>'max_day_shipping': max shipping in a day</a:t>
            </a:r>
            <a:endParaRPr/>
          </a:p>
          <a:p>
            <a:pPr marL="0" lvl="0" indent="0" algn="l" rtl="0">
              <a:spcBef>
                <a:spcPts val="0"/>
              </a:spcBef>
              <a:spcAft>
                <a:spcPts val="0"/>
              </a:spcAft>
              <a:buNone/>
            </a:pPr>
            <a:r>
              <a:rPr lang="en"/>
              <a:t>'max_month_shipping': max shipping in a month</a:t>
            </a:r>
            <a:endParaRPr/>
          </a:p>
          <a:p>
            <a:pPr marL="0" lvl="0" indent="0" algn="l" rtl="0">
              <a:spcBef>
                <a:spcPts val="0"/>
              </a:spcBef>
              <a:spcAft>
                <a:spcPts val="0"/>
              </a:spcAft>
              <a:buNone/>
            </a:pPr>
            <a:r>
              <a:rPr lang="en"/>
              <a:t>'ave_shipping_weekday': average shipping during weekday(including 0 shipping day)</a:t>
            </a:r>
            <a:endParaRPr/>
          </a:p>
          <a:p>
            <a:pPr marL="0" lvl="0" indent="0" algn="l" rtl="0">
              <a:spcBef>
                <a:spcPts val="0"/>
              </a:spcBef>
              <a:spcAft>
                <a:spcPts val="0"/>
              </a:spcAft>
              <a:buNone/>
            </a:pPr>
            <a:r>
              <a:rPr lang="en"/>
              <a:t>'ave_shipping_weekend': average shipping at weekend(including 0 shipping day)</a:t>
            </a:r>
            <a:endParaRPr/>
          </a:p>
          <a:p>
            <a:pPr marL="0" lvl="0" indent="0" algn="l" rtl="0">
              <a:spcBef>
                <a:spcPts val="0"/>
              </a:spcBef>
              <a:spcAft>
                <a:spcPts val="0"/>
              </a:spcAft>
              <a:buNone/>
            </a:pPr>
            <a:r>
              <a:rPr lang="en"/>
              <a:t>'abs_ave_shipping_weekday': average shipping during weekday(not including 0 shipping day)</a:t>
            </a:r>
            <a:endParaRPr/>
          </a:p>
          <a:p>
            <a:pPr marL="0" lvl="0" indent="0" algn="l" rtl="0">
              <a:spcBef>
                <a:spcPts val="0"/>
              </a:spcBef>
              <a:spcAft>
                <a:spcPts val="0"/>
              </a:spcAft>
              <a:buNone/>
            </a:pPr>
            <a:r>
              <a:rPr lang="en"/>
              <a:t>'abs_ave_shipping_weekend': average shipping at weekend(not including 0 shipping day)</a:t>
            </a:r>
            <a:endParaRPr/>
          </a:p>
          <a:p>
            <a:pPr marL="0" lvl="0" indent="0" algn="l" rtl="0">
              <a:spcBef>
                <a:spcPts val="0"/>
              </a:spcBef>
              <a:spcAft>
                <a:spcPts val="0"/>
              </a:spcAft>
              <a:buNone/>
            </a:pPr>
            <a:r>
              <a:rPr lang="en"/>
              <a:t>'max_day_revenue': max revenue in a day</a:t>
            </a:r>
            <a:endParaRPr/>
          </a:p>
          <a:p>
            <a:pPr marL="0" lvl="0" indent="0" algn="l" rtl="0">
              <a:spcBef>
                <a:spcPts val="0"/>
              </a:spcBef>
              <a:spcAft>
                <a:spcPts val="0"/>
              </a:spcAft>
              <a:buNone/>
            </a:pPr>
            <a:r>
              <a:rPr lang="en"/>
              <a:t>'max_month_revenue': max revenue in a month</a:t>
            </a:r>
            <a:endParaRPr/>
          </a:p>
          <a:p>
            <a:pPr marL="0" lvl="0" indent="0" algn="l" rtl="0">
              <a:spcBef>
                <a:spcPts val="0"/>
              </a:spcBef>
              <a:spcAft>
                <a:spcPts val="0"/>
              </a:spcAft>
              <a:buNone/>
            </a:pPr>
            <a:r>
              <a:rPr lang="en"/>
              <a:t>'ave_revenue_weekday': average revenue during weekday(including 0 shipping day)</a:t>
            </a:r>
            <a:endParaRPr/>
          </a:p>
          <a:p>
            <a:pPr marL="0" lvl="0" indent="0" algn="l" rtl="0">
              <a:spcBef>
                <a:spcPts val="0"/>
              </a:spcBef>
              <a:spcAft>
                <a:spcPts val="0"/>
              </a:spcAft>
              <a:buNone/>
            </a:pPr>
            <a:r>
              <a:rPr lang="en"/>
              <a:t>'ave_revenue_weekend': average revenue at weekend(including 0 shipping day)</a:t>
            </a:r>
            <a:endParaRPr/>
          </a:p>
          <a:p>
            <a:pPr marL="0" lvl="0" indent="0" algn="l" rtl="0">
              <a:spcBef>
                <a:spcPts val="0"/>
              </a:spcBef>
              <a:spcAft>
                <a:spcPts val="0"/>
              </a:spcAft>
              <a:buNone/>
            </a:pPr>
            <a:r>
              <a:rPr lang="en"/>
              <a:t>'abs_ave_revenue_weekday': average revenue during weekday(not including 0 shipping day)</a:t>
            </a:r>
            <a:endParaRPr/>
          </a:p>
          <a:p>
            <a:pPr marL="0" lvl="0" indent="0" algn="l" rtl="0">
              <a:spcBef>
                <a:spcPts val="0"/>
              </a:spcBef>
              <a:spcAft>
                <a:spcPts val="0"/>
              </a:spcAft>
              <a:buNone/>
            </a:pPr>
            <a:r>
              <a:rPr lang="en"/>
              <a:t>'abs_ave_revenue_weekend': average revenue during weekday(not including 0 shipping day)</a:t>
            </a:r>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4"/>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70" name="Google Shape;470;p34"/>
          <p:cNvPicPr preferRelativeResize="0"/>
          <p:nvPr/>
        </p:nvPicPr>
        <p:blipFill>
          <a:blip r:embed="rId3">
            <a:alphaModFix/>
          </a:blip>
          <a:stretch>
            <a:fillRect/>
          </a:stretch>
        </p:blipFill>
        <p:spPr>
          <a:xfrm>
            <a:off x="733075" y="332950"/>
            <a:ext cx="7529351" cy="450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ctrTitle"/>
          </p:nvPr>
        </p:nvSpPr>
        <p:spPr>
          <a:xfrm>
            <a:off x="824000" y="11566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Clustering</a:t>
            </a:r>
            <a:endParaRPr/>
          </a:p>
          <a:p>
            <a:pPr marL="0" lvl="0" indent="0" algn="l" rtl="0">
              <a:spcBef>
                <a:spcPts val="0"/>
              </a:spcBef>
              <a:spcAft>
                <a:spcPts val="0"/>
              </a:spcAft>
              <a:buNone/>
            </a:pPr>
            <a:endParaRPr/>
          </a:p>
        </p:txBody>
      </p:sp>
      <p:sp>
        <p:nvSpPr>
          <p:cNvPr id="476" name="Google Shape;476;p35"/>
          <p:cNvSpPr txBox="1">
            <a:spLocks noGrp="1"/>
          </p:cNvSpPr>
          <p:nvPr>
            <p:ph type="subTitle" idx="1"/>
          </p:nvPr>
        </p:nvSpPr>
        <p:spPr>
          <a:xfrm>
            <a:off x="824000" y="2489850"/>
            <a:ext cx="4255500" cy="12996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a:t>Encode Categorical Variable</a:t>
            </a:r>
            <a:endParaRPr/>
          </a:p>
          <a:p>
            <a:pPr marL="457200" lvl="0" indent="-330200" algn="l" rtl="0">
              <a:spcBef>
                <a:spcPts val="0"/>
              </a:spcBef>
              <a:spcAft>
                <a:spcPts val="0"/>
              </a:spcAft>
              <a:buSzPts val="1600"/>
              <a:buChar char="-"/>
            </a:pPr>
            <a:r>
              <a:rPr lang="en"/>
              <a:t>Mix-Max Scaling</a:t>
            </a:r>
            <a:endParaRPr/>
          </a:p>
          <a:p>
            <a:pPr marL="457200" lvl="0" indent="-330200" algn="l" rtl="0">
              <a:spcBef>
                <a:spcPts val="0"/>
              </a:spcBef>
              <a:spcAft>
                <a:spcPts val="0"/>
              </a:spcAft>
              <a:buSzPts val="1600"/>
              <a:buChar char="-"/>
            </a:pPr>
            <a:r>
              <a:rPr lang="en"/>
              <a:t>Elbow Method</a:t>
            </a:r>
            <a:endParaRPr/>
          </a:p>
          <a:p>
            <a:pPr marL="457200" lvl="0" indent="-330200" algn="l" rtl="0">
              <a:spcBef>
                <a:spcPts val="0"/>
              </a:spcBef>
              <a:spcAft>
                <a:spcPts val="0"/>
              </a:spcAft>
              <a:buSzPts val="1600"/>
              <a:buChar char="-"/>
            </a:pPr>
            <a:r>
              <a:rPr lang="en"/>
              <a:t>KMeans Clustering</a:t>
            </a:r>
            <a:endParaRPr/>
          </a:p>
        </p:txBody>
      </p:sp>
      <p:pic>
        <p:nvPicPr>
          <p:cNvPr id="477" name="Google Shape;477;p35"/>
          <p:cNvPicPr preferRelativeResize="0"/>
          <p:nvPr/>
        </p:nvPicPr>
        <p:blipFill>
          <a:blip r:embed="rId3">
            <a:alphaModFix/>
          </a:blip>
          <a:stretch>
            <a:fillRect/>
          </a:stretch>
        </p:blipFill>
        <p:spPr>
          <a:xfrm>
            <a:off x="4560375" y="201475"/>
            <a:ext cx="3445150" cy="2507200"/>
          </a:xfrm>
          <a:prstGeom prst="rect">
            <a:avLst/>
          </a:prstGeom>
          <a:noFill/>
          <a:ln>
            <a:noFill/>
          </a:ln>
        </p:spPr>
      </p:pic>
      <p:pic>
        <p:nvPicPr>
          <p:cNvPr id="478" name="Google Shape;478;p35"/>
          <p:cNvPicPr preferRelativeResize="0"/>
          <p:nvPr/>
        </p:nvPicPr>
        <p:blipFill>
          <a:blip r:embed="rId4">
            <a:alphaModFix/>
          </a:blip>
          <a:stretch>
            <a:fillRect/>
          </a:stretch>
        </p:blipFill>
        <p:spPr>
          <a:xfrm>
            <a:off x="4748019" y="2708675"/>
            <a:ext cx="3069856" cy="2210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6"/>
          <p:cNvSpPr txBox="1">
            <a:spLocks noGrp="1"/>
          </p:cNvSpPr>
          <p:nvPr>
            <p:ph type="ctrTitle"/>
          </p:nvPr>
        </p:nvSpPr>
        <p:spPr>
          <a:xfrm>
            <a:off x="372825" y="371988"/>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Two Clusters: Cluster 0</a:t>
            </a:r>
            <a:endParaRPr/>
          </a:p>
        </p:txBody>
      </p:sp>
      <p:sp>
        <p:nvSpPr>
          <p:cNvPr id="484" name="Google Shape;484;p36"/>
          <p:cNvSpPr txBox="1">
            <a:spLocks noGrp="1"/>
          </p:cNvSpPr>
          <p:nvPr>
            <p:ph type="subTitle" idx="1"/>
          </p:nvPr>
        </p:nvSpPr>
        <p:spPr>
          <a:xfrm>
            <a:off x="158525" y="1949500"/>
            <a:ext cx="4255500" cy="2170800"/>
          </a:xfrm>
          <a:prstGeom prst="rect">
            <a:avLst/>
          </a:prstGeom>
        </p:spPr>
        <p:txBody>
          <a:bodyPr spcFirstLastPara="1" wrap="square" lIns="91425" tIns="91425" rIns="91425" bIns="91425" anchor="t" anchorCtr="0">
            <a:normAutofit fontScale="92500" lnSpcReduction="20000"/>
          </a:bodyPr>
          <a:lstStyle/>
          <a:p>
            <a:pPr marL="457200" lvl="0" indent="0" algn="l" rtl="0">
              <a:spcBef>
                <a:spcPts val="0"/>
              </a:spcBef>
              <a:spcAft>
                <a:spcPts val="0"/>
              </a:spcAft>
              <a:buNone/>
            </a:pPr>
            <a:endParaRPr/>
          </a:p>
          <a:p>
            <a:pPr marL="457200" lvl="0" indent="-322580" algn="l" rtl="0">
              <a:spcBef>
                <a:spcPts val="0"/>
              </a:spcBef>
              <a:spcAft>
                <a:spcPts val="0"/>
              </a:spcAft>
              <a:buSzPct val="100000"/>
              <a:buChar char="-"/>
            </a:pPr>
            <a:r>
              <a:rPr lang="en"/>
              <a:t>Longer time period between first and last shipment</a:t>
            </a:r>
            <a:endParaRPr/>
          </a:p>
          <a:p>
            <a:pPr marL="457200" lvl="0" indent="-322580" algn="l" rtl="0">
              <a:spcBef>
                <a:spcPts val="0"/>
              </a:spcBef>
              <a:spcAft>
                <a:spcPts val="0"/>
              </a:spcAft>
              <a:buSzPct val="100000"/>
              <a:buChar char="-"/>
            </a:pPr>
            <a:r>
              <a:rPr lang="en"/>
              <a:t>More consistent shipping patterns with fewer consecutive days without shipping</a:t>
            </a:r>
            <a:endParaRPr/>
          </a:p>
          <a:p>
            <a:pPr marL="457200" lvl="0" indent="-322580" algn="l" rtl="0">
              <a:spcBef>
                <a:spcPts val="0"/>
              </a:spcBef>
              <a:spcAft>
                <a:spcPts val="0"/>
              </a:spcAft>
              <a:buSzPct val="100000"/>
              <a:buChar char="-"/>
            </a:pPr>
            <a:r>
              <a:rPr lang="en"/>
              <a:t>Higher maximum revenue per day and month, and higher average revenue on weekdays</a:t>
            </a:r>
            <a:endParaRPr/>
          </a:p>
          <a:p>
            <a:pPr marL="457200" lvl="0" indent="-322580" algn="l" rtl="0">
              <a:spcBef>
                <a:spcPts val="0"/>
              </a:spcBef>
              <a:spcAft>
                <a:spcPts val="0"/>
              </a:spcAft>
              <a:buSzPct val="100000"/>
              <a:buChar char="-"/>
            </a:pPr>
            <a:r>
              <a:rPr lang="en"/>
              <a:t>More revenue generated on weekends compared to Cluster 1</a:t>
            </a:r>
            <a:endParaRPr/>
          </a:p>
        </p:txBody>
      </p:sp>
      <p:pic>
        <p:nvPicPr>
          <p:cNvPr id="485" name="Google Shape;485;p36"/>
          <p:cNvPicPr preferRelativeResize="0"/>
          <p:nvPr/>
        </p:nvPicPr>
        <p:blipFill>
          <a:blip r:embed="rId3">
            <a:alphaModFix/>
          </a:blip>
          <a:stretch>
            <a:fillRect/>
          </a:stretch>
        </p:blipFill>
        <p:spPr>
          <a:xfrm>
            <a:off x="7267625" y="188900"/>
            <a:ext cx="1574225" cy="4765690"/>
          </a:xfrm>
          <a:prstGeom prst="rect">
            <a:avLst/>
          </a:prstGeom>
          <a:noFill/>
          <a:ln>
            <a:noFill/>
          </a:ln>
        </p:spPr>
      </p:pic>
      <p:pic>
        <p:nvPicPr>
          <p:cNvPr id="486" name="Google Shape;486;p36"/>
          <p:cNvPicPr preferRelativeResize="0"/>
          <p:nvPr/>
        </p:nvPicPr>
        <p:blipFill>
          <a:blip r:embed="rId4">
            <a:alphaModFix/>
          </a:blip>
          <a:stretch>
            <a:fillRect/>
          </a:stretch>
        </p:blipFill>
        <p:spPr>
          <a:xfrm>
            <a:off x="4572000" y="2013225"/>
            <a:ext cx="2462374" cy="22469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txBox="1">
            <a:spLocks noGrp="1"/>
          </p:cNvSpPr>
          <p:nvPr>
            <p:ph type="ctrTitle"/>
          </p:nvPr>
        </p:nvSpPr>
        <p:spPr>
          <a:xfrm>
            <a:off x="372825" y="371988"/>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Two Clusters: Cluster 1</a:t>
            </a:r>
            <a:endParaRPr/>
          </a:p>
        </p:txBody>
      </p:sp>
      <p:sp>
        <p:nvSpPr>
          <p:cNvPr id="492" name="Google Shape;492;p37"/>
          <p:cNvSpPr txBox="1">
            <a:spLocks noGrp="1"/>
          </p:cNvSpPr>
          <p:nvPr>
            <p:ph type="subTitle" idx="1"/>
          </p:nvPr>
        </p:nvSpPr>
        <p:spPr>
          <a:xfrm>
            <a:off x="248750" y="1926925"/>
            <a:ext cx="4323300" cy="1726800"/>
          </a:xfrm>
          <a:prstGeom prst="rect">
            <a:avLst/>
          </a:prstGeom>
        </p:spPr>
        <p:txBody>
          <a:bodyPr spcFirstLastPara="1" wrap="square" lIns="91425" tIns="91425" rIns="91425" bIns="91425" anchor="t" anchorCtr="0">
            <a:noAutofit/>
          </a:bodyPr>
          <a:lstStyle/>
          <a:p>
            <a:pPr marL="457200" lvl="0" indent="-321310" algn="l" rtl="0">
              <a:lnSpc>
                <a:spcPct val="90000"/>
              </a:lnSpc>
              <a:spcBef>
                <a:spcPts val="0"/>
              </a:spcBef>
              <a:spcAft>
                <a:spcPts val="0"/>
              </a:spcAft>
              <a:buSzPts val="1460"/>
              <a:buChar char="-"/>
            </a:pPr>
            <a:r>
              <a:rPr lang="en" sz="1460"/>
              <a:t>Shorter time period between first and last shipment</a:t>
            </a:r>
            <a:endParaRPr sz="1460"/>
          </a:p>
          <a:p>
            <a:pPr marL="457200" lvl="0" indent="-321310" algn="l" rtl="0">
              <a:lnSpc>
                <a:spcPct val="90000"/>
              </a:lnSpc>
              <a:spcBef>
                <a:spcPts val="0"/>
              </a:spcBef>
              <a:spcAft>
                <a:spcPts val="0"/>
              </a:spcAft>
              <a:buSzPts val="1460"/>
              <a:buChar char="-"/>
            </a:pPr>
            <a:r>
              <a:rPr lang="en" sz="1460"/>
              <a:t>More variable shipping patterns with more consecutive days without shipping</a:t>
            </a:r>
            <a:endParaRPr sz="1460"/>
          </a:p>
          <a:p>
            <a:pPr marL="457200" lvl="0" indent="-321310" algn="l" rtl="0">
              <a:lnSpc>
                <a:spcPct val="90000"/>
              </a:lnSpc>
              <a:spcBef>
                <a:spcPts val="0"/>
              </a:spcBef>
              <a:spcAft>
                <a:spcPts val="0"/>
              </a:spcAft>
              <a:buSzPts val="1460"/>
              <a:buChar char="-"/>
            </a:pPr>
            <a:r>
              <a:rPr lang="en" sz="1460"/>
              <a:t>Lower maximum revenue per day and month, and lower average revenue on weekdays</a:t>
            </a:r>
            <a:endParaRPr sz="1460"/>
          </a:p>
          <a:p>
            <a:pPr marL="457200" lvl="0" indent="-321310" algn="l" rtl="0">
              <a:lnSpc>
                <a:spcPct val="90000"/>
              </a:lnSpc>
              <a:spcBef>
                <a:spcPts val="0"/>
              </a:spcBef>
              <a:spcAft>
                <a:spcPts val="0"/>
              </a:spcAft>
              <a:buSzPts val="1460"/>
              <a:buChar char="-"/>
            </a:pPr>
            <a:r>
              <a:rPr lang="en" sz="1460"/>
              <a:t>No revenue generated on weekends</a:t>
            </a:r>
            <a:endParaRPr sz="1460"/>
          </a:p>
        </p:txBody>
      </p:sp>
      <p:pic>
        <p:nvPicPr>
          <p:cNvPr id="493" name="Google Shape;493;p37"/>
          <p:cNvPicPr preferRelativeResize="0"/>
          <p:nvPr/>
        </p:nvPicPr>
        <p:blipFill>
          <a:blip r:embed="rId3">
            <a:alphaModFix/>
          </a:blip>
          <a:stretch>
            <a:fillRect/>
          </a:stretch>
        </p:blipFill>
        <p:spPr>
          <a:xfrm>
            <a:off x="7171975" y="1528150"/>
            <a:ext cx="1574223" cy="1960275"/>
          </a:xfrm>
          <a:prstGeom prst="rect">
            <a:avLst/>
          </a:prstGeom>
          <a:noFill/>
          <a:ln>
            <a:noFill/>
          </a:ln>
        </p:spPr>
      </p:pic>
      <p:pic>
        <p:nvPicPr>
          <p:cNvPr id="494" name="Google Shape;494;p37"/>
          <p:cNvPicPr preferRelativeResize="0"/>
          <p:nvPr/>
        </p:nvPicPr>
        <p:blipFill>
          <a:blip r:embed="rId4">
            <a:alphaModFix/>
          </a:blip>
          <a:stretch>
            <a:fillRect/>
          </a:stretch>
        </p:blipFill>
        <p:spPr>
          <a:xfrm>
            <a:off x="4505156" y="1362875"/>
            <a:ext cx="2506469" cy="2290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8"/>
          <p:cNvSpPr txBox="1">
            <a:spLocks noGrp="1"/>
          </p:cNvSpPr>
          <p:nvPr>
            <p:ph type="ctrTitle"/>
          </p:nvPr>
        </p:nvSpPr>
        <p:spPr>
          <a:xfrm>
            <a:off x="354100" y="215775"/>
            <a:ext cx="31671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500"/>
              <a:t>PROPHET </a:t>
            </a:r>
            <a:endParaRPr sz="2500"/>
          </a:p>
          <a:p>
            <a:pPr marL="0" lvl="0" indent="0" algn="l" rtl="0">
              <a:spcBef>
                <a:spcPts val="0"/>
              </a:spcBef>
              <a:spcAft>
                <a:spcPts val="0"/>
              </a:spcAft>
              <a:buNone/>
            </a:pPr>
            <a:r>
              <a:rPr lang="en" sz="2500"/>
              <a:t>MODEL: Cluster 0</a:t>
            </a:r>
            <a:endParaRPr sz="2500"/>
          </a:p>
        </p:txBody>
      </p:sp>
      <p:sp>
        <p:nvSpPr>
          <p:cNvPr id="500" name="Google Shape;500;p38"/>
          <p:cNvSpPr txBox="1">
            <a:spLocks noGrp="1"/>
          </p:cNvSpPr>
          <p:nvPr>
            <p:ph type="subTitle" idx="1"/>
          </p:nvPr>
        </p:nvSpPr>
        <p:spPr>
          <a:xfrm>
            <a:off x="0" y="1707675"/>
            <a:ext cx="3677100" cy="2868300"/>
          </a:xfrm>
          <a:prstGeom prst="rect">
            <a:avLst/>
          </a:prstGeom>
        </p:spPr>
        <p:txBody>
          <a:bodyPr spcFirstLastPara="1" wrap="square" lIns="91425" tIns="91425" rIns="91425" bIns="91425" anchor="t" anchorCtr="0">
            <a:normAutofit fontScale="85000" lnSpcReduction="20000"/>
          </a:bodyPr>
          <a:lstStyle/>
          <a:p>
            <a:pPr marL="457200" lvl="0" indent="-314960" algn="l" rtl="0">
              <a:spcBef>
                <a:spcPts val="0"/>
              </a:spcBef>
              <a:spcAft>
                <a:spcPts val="0"/>
              </a:spcAft>
              <a:buSzPct val="100000"/>
              <a:buChar char="●"/>
            </a:pPr>
            <a:r>
              <a:rPr lang="en"/>
              <a:t>Prophet model achieved a low MAPE of 0.034 for Cluster 0, indicating a good fit for the data</a:t>
            </a:r>
            <a:endParaRPr/>
          </a:p>
          <a:p>
            <a:pPr marL="457200" lvl="0" indent="-314960" algn="l" rtl="0">
              <a:spcBef>
                <a:spcPts val="0"/>
              </a:spcBef>
              <a:spcAft>
                <a:spcPts val="0"/>
              </a:spcAft>
              <a:buSzPct val="100000"/>
              <a:buChar char="●"/>
            </a:pPr>
            <a:r>
              <a:rPr lang="en"/>
              <a:t>Predictions aligned well with actual values and confidence intervals were tight</a:t>
            </a:r>
            <a:endParaRPr/>
          </a:p>
          <a:p>
            <a:pPr marL="457200" lvl="0" indent="-314960" algn="l" rtl="0">
              <a:spcBef>
                <a:spcPts val="0"/>
              </a:spcBef>
              <a:spcAft>
                <a:spcPts val="0"/>
              </a:spcAft>
              <a:buSzPct val="100000"/>
              <a:buChar char="●"/>
            </a:pPr>
            <a:r>
              <a:rPr lang="en"/>
              <a:t>Cluster 0 clients have a strong seasonal pattern in revenue, with a peak in the first quarter</a:t>
            </a:r>
            <a:endParaRPr/>
          </a:p>
          <a:p>
            <a:pPr marL="457200" lvl="0" indent="-314960" algn="l" rtl="0">
              <a:spcBef>
                <a:spcPts val="0"/>
              </a:spcBef>
              <a:spcAft>
                <a:spcPts val="0"/>
              </a:spcAft>
              <a:buSzPct val="100000"/>
              <a:buChar char="●"/>
            </a:pPr>
            <a:r>
              <a:rPr lang="en"/>
              <a:t>Revenue had a steady growth trend, suggesting potential business expansion opportunities</a:t>
            </a:r>
            <a:endParaRPr/>
          </a:p>
          <a:p>
            <a:pPr marL="457200" lvl="0" indent="-314960" algn="l" rtl="0">
              <a:spcBef>
                <a:spcPts val="0"/>
              </a:spcBef>
              <a:spcAft>
                <a:spcPts val="0"/>
              </a:spcAft>
              <a:buSzPct val="100000"/>
              <a:buChar char="●"/>
            </a:pPr>
            <a:r>
              <a:rPr lang="en"/>
              <a:t>Understanding these patterns can help Pitney Bowes to better forecast revenue and plan resources accordingly</a:t>
            </a:r>
            <a:endParaRPr/>
          </a:p>
        </p:txBody>
      </p:sp>
      <p:pic>
        <p:nvPicPr>
          <p:cNvPr id="501" name="Google Shape;501;p38"/>
          <p:cNvPicPr preferRelativeResize="0"/>
          <p:nvPr/>
        </p:nvPicPr>
        <p:blipFill>
          <a:blip r:embed="rId3">
            <a:alphaModFix/>
          </a:blip>
          <a:stretch>
            <a:fillRect/>
          </a:stretch>
        </p:blipFill>
        <p:spPr>
          <a:xfrm>
            <a:off x="3521125" y="3146350"/>
            <a:ext cx="5307000" cy="1744200"/>
          </a:xfrm>
          <a:prstGeom prst="rect">
            <a:avLst/>
          </a:prstGeom>
          <a:noFill/>
          <a:ln>
            <a:noFill/>
          </a:ln>
        </p:spPr>
      </p:pic>
      <p:pic>
        <p:nvPicPr>
          <p:cNvPr id="502" name="Google Shape;502;p38"/>
          <p:cNvPicPr preferRelativeResize="0"/>
          <p:nvPr/>
        </p:nvPicPr>
        <p:blipFill>
          <a:blip r:embed="rId4">
            <a:alphaModFix/>
          </a:blip>
          <a:stretch>
            <a:fillRect/>
          </a:stretch>
        </p:blipFill>
        <p:spPr>
          <a:xfrm>
            <a:off x="3892350" y="527038"/>
            <a:ext cx="3628374" cy="2403775"/>
          </a:xfrm>
          <a:prstGeom prst="rect">
            <a:avLst/>
          </a:prstGeom>
          <a:noFill/>
          <a:ln>
            <a:noFill/>
          </a:ln>
        </p:spPr>
      </p:pic>
      <p:pic>
        <p:nvPicPr>
          <p:cNvPr id="503" name="Google Shape;503;p38"/>
          <p:cNvPicPr preferRelativeResize="0"/>
          <p:nvPr/>
        </p:nvPicPr>
        <p:blipFill>
          <a:blip r:embed="rId5">
            <a:alphaModFix/>
          </a:blip>
          <a:stretch>
            <a:fillRect/>
          </a:stretch>
        </p:blipFill>
        <p:spPr>
          <a:xfrm>
            <a:off x="7735975" y="114262"/>
            <a:ext cx="947507" cy="2868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9"/>
          <p:cNvSpPr txBox="1">
            <a:spLocks noGrp="1"/>
          </p:cNvSpPr>
          <p:nvPr>
            <p:ph type="ctrTitle"/>
          </p:nvPr>
        </p:nvSpPr>
        <p:spPr>
          <a:xfrm>
            <a:off x="316500" y="256338"/>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800"/>
              <a:t>PROPHET </a:t>
            </a:r>
            <a:endParaRPr sz="2800"/>
          </a:p>
          <a:p>
            <a:pPr marL="0" lvl="0" indent="0" algn="l" rtl="0">
              <a:spcBef>
                <a:spcPts val="0"/>
              </a:spcBef>
              <a:spcAft>
                <a:spcPts val="0"/>
              </a:spcAft>
              <a:buNone/>
            </a:pPr>
            <a:r>
              <a:rPr lang="en" sz="2800"/>
              <a:t>MODEL:Cluster 1</a:t>
            </a:r>
            <a:endParaRPr sz="2800"/>
          </a:p>
        </p:txBody>
      </p:sp>
      <p:sp>
        <p:nvSpPr>
          <p:cNvPr id="509" name="Google Shape;509;p39"/>
          <p:cNvSpPr txBox="1">
            <a:spLocks noGrp="1"/>
          </p:cNvSpPr>
          <p:nvPr>
            <p:ph type="subTitle" idx="1"/>
          </p:nvPr>
        </p:nvSpPr>
        <p:spPr>
          <a:xfrm>
            <a:off x="-56400" y="1722950"/>
            <a:ext cx="3801300" cy="3220500"/>
          </a:xfrm>
          <a:prstGeom prst="rect">
            <a:avLst/>
          </a:prstGeom>
        </p:spPr>
        <p:txBody>
          <a:bodyPr spcFirstLastPara="1" wrap="square" lIns="91425" tIns="91425" rIns="91425" bIns="91425" anchor="t" anchorCtr="0">
            <a:normAutofit fontScale="85000" lnSpcReduction="20000"/>
          </a:bodyPr>
          <a:lstStyle/>
          <a:p>
            <a:pPr marL="457200" lvl="0" indent="-314960" algn="l" rtl="0">
              <a:spcBef>
                <a:spcPts val="0"/>
              </a:spcBef>
              <a:spcAft>
                <a:spcPts val="0"/>
              </a:spcAft>
              <a:buSzPct val="100000"/>
              <a:buChar char="●"/>
            </a:pPr>
            <a:r>
              <a:rPr lang="en"/>
              <a:t>Prophet MAPE for Cluster 1: 0.485, indicating a lower accuracy compared to Cluster 0</a:t>
            </a:r>
            <a:endParaRPr/>
          </a:p>
          <a:p>
            <a:pPr marL="457200" lvl="0" indent="-314960" algn="l" rtl="0">
              <a:spcBef>
                <a:spcPts val="0"/>
              </a:spcBef>
              <a:spcAft>
                <a:spcPts val="0"/>
              </a:spcAft>
              <a:buSzPct val="100000"/>
              <a:buChar char="●"/>
            </a:pPr>
            <a:r>
              <a:rPr lang="en"/>
              <a:t>Revenue trend shows irregularities and fluctuations, with more unpredictable shipping throughput</a:t>
            </a:r>
            <a:endParaRPr/>
          </a:p>
          <a:p>
            <a:pPr marL="457200" lvl="0" indent="-314960" algn="l" rtl="0">
              <a:spcBef>
                <a:spcPts val="0"/>
              </a:spcBef>
              <a:spcAft>
                <a:spcPts val="0"/>
              </a:spcAft>
              <a:buSzPct val="100000"/>
              <a:buChar char="●"/>
            </a:pPr>
            <a:r>
              <a:rPr lang="en"/>
              <a:t>Yearly graph indicates a more dramatic drop in revenue in the second and fourth quarters, suggesting greater variability in shipping needs for Cluster 1 clients</a:t>
            </a:r>
            <a:endParaRPr/>
          </a:p>
          <a:p>
            <a:pPr marL="457200" lvl="0" indent="-314960" algn="l" rtl="0">
              <a:spcBef>
                <a:spcPts val="0"/>
              </a:spcBef>
              <a:spcAft>
                <a:spcPts val="0"/>
              </a:spcAft>
              <a:buSzPct val="100000"/>
              <a:buChar char="●"/>
            </a:pPr>
            <a:r>
              <a:rPr lang="en"/>
              <a:t>Recommendations include providing more consistent and reliable services for Cluster 0 clients, offering more flexible solutions for Cluster 1 clients, and improving forecasting and planning processes based on insights from the analysis</a:t>
            </a:r>
            <a:endParaRPr/>
          </a:p>
        </p:txBody>
      </p:sp>
      <p:pic>
        <p:nvPicPr>
          <p:cNvPr id="510" name="Google Shape;510;p39"/>
          <p:cNvPicPr preferRelativeResize="0"/>
          <p:nvPr/>
        </p:nvPicPr>
        <p:blipFill>
          <a:blip r:embed="rId3">
            <a:alphaModFix/>
          </a:blip>
          <a:stretch>
            <a:fillRect/>
          </a:stretch>
        </p:blipFill>
        <p:spPr>
          <a:xfrm>
            <a:off x="3644700" y="2873675"/>
            <a:ext cx="5307499" cy="1742750"/>
          </a:xfrm>
          <a:prstGeom prst="rect">
            <a:avLst/>
          </a:prstGeom>
          <a:noFill/>
          <a:ln>
            <a:noFill/>
          </a:ln>
        </p:spPr>
      </p:pic>
      <p:pic>
        <p:nvPicPr>
          <p:cNvPr id="511" name="Google Shape;511;p39"/>
          <p:cNvPicPr preferRelativeResize="0"/>
          <p:nvPr/>
        </p:nvPicPr>
        <p:blipFill>
          <a:blip r:embed="rId4">
            <a:alphaModFix/>
          </a:blip>
          <a:stretch>
            <a:fillRect/>
          </a:stretch>
        </p:blipFill>
        <p:spPr>
          <a:xfrm>
            <a:off x="3940875" y="628275"/>
            <a:ext cx="2962925" cy="1962925"/>
          </a:xfrm>
          <a:prstGeom prst="rect">
            <a:avLst/>
          </a:prstGeom>
          <a:noFill/>
          <a:ln>
            <a:noFill/>
          </a:ln>
        </p:spPr>
      </p:pic>
      <p:pic>
        <p:nvPicPr>
          <p:cNvPr id="512" name="Google Shape;512;p39"/>
          <p:cNvPicPr preferRelativeResize="0"/>
          <p:nvPr/>
        </p:nvPicPr>
        <p:blipFill>
          <a:blip r:embed="rId5">
            <a:alphaModFix/>
          </a:blip>
          <a:stretch>
            <a:fillRect/>
          </a:stretch>
        </p:blipFill>
        <p:spPr>
          <a:xfrm>
            <a:off x="7002825" y="629600"/>
            <a:ext cx="1574223" cy="1960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0"/>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41"/>
          <p:cNvPicPr preferRelativeResize="0"/>
          <p:nvPr/>
        </p:nvPicPr>
        <p:blipFill>
          <a:blip r:embed="rId3">
            <a:alphaModFix/>
          </a:blip>
          <a:stretch>
            <a:fillRect/>
          </a:stretch>
        </p:blipFill>
        <p:spPr>
          <a:xfrm>
            <a:off x="5266050" y="1757450"/>
            <a:ext cx="2752725" cy="3152775"/>
          </a:xfrm>
          <a:prstGeom prst="rect">
            <a:avLst/>
          </a:prstGeom>
          <a:noFill/>
          <a:ln>
            <a:noFill/>
          </a:ln>
        </p:spPr>
      </p:pic>
      <p:pic>
        <p:nvPicPr>
          <p:cNvPr id="523" name="Google Shape;523;p41"/>
          <p:cNvPicPr preferRelativeResize="0"/>
          <p:nvPr/>
        </p:nvPicPr>
        <p:blipFill>
          <a:blip r:embed="rId4">
            <a:alphaModFix/>
          </a:blip>
          <a:stretch>
            <a:fillRect/>
          </a:stretch>
        </p:blipFill>
        <p:spPr>
          <a:xfrm>
            <a:off x="696300" y="682450"/>
            <a:ext cx="7785301" cy="863075"/>
          </a:xfrm>
          <a:prstGeom prst="rect">
            <a:avLst/>
          </a:prstGeom>
          <a:noFill/>
          <a:ln>
            <a:noFill/>
          </a:ln>
        </p:spPr>
      </p:pic>
      <p:pic>
        <p:nvPicPr>
          <p:cNvPr id="524" name="Google Shape;524;p41"/>
          <p:cNvPicPr preferRelativeResize="0"/>
          <p:nvPr/>
        </p:nvPicPr>
        <p:blipFill>
          <a:blip r:embed="rId5">
            <a:alphaModFix/>
          </a:blip>
          <a:stretch>
            <a:fillRect/>
          </a:stretch>
        </p:blipFill>
        <p:spPr>
          <a:xfrm>
            <a:off x="696300" y="1757450"/>
            <a:ext cx="3720800" cy="236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ctrTitle"/>
          </p:nvPr>
        </p:nvSpPr>
        <p:spPr>
          <a:xfrm>
            <a:off x="1319725" y="1770975"/>
            <a:ext cx="7027200" cy="2130300"/>
          </a:xfrm>
          <a:prstGeom prst="rect">
            <a:avLst/>
          </a:prstGeom>
        </p:spPr>
        <p:txBody>
          <a:bodyPr spcFirstLastPara="1" wrap="square" lIns="91425" tIns="91425" rIns="91425" bIns="91425" anchor="ctr" anchorCtr="0">
            <a:noAutofit/>
          </a:bodyPr>
          <a:lstStyle/>
          <a:p>
            <a:pPr marL="91440" lvl="0" indent="-95250" algn="l" rtl="0">
              <a:lnSpc>
                <a:spcPct val="110000"/>
              </a:lnSpc>
              <a:spcBef>
                <a:spcPts val="0"/>
              </a:spcBef>
              <a:spcAft>
                <a:spcPts val="0"/>
              </a:spcAft>
              <a:buClr>
                <a:schemeClr val="lt1"/>
              </a:buClr>
              <a:buSzPts val="1500"/>
              <a:buFont typeface="Arial"/>
              <a:buChar char="•"/>
            </a:pPr>
            <a:r>
              <a:rPr lang="en" sz="1500" dirty="0">
                <a:latin typeface="Calibri"/>
                <a:ea typeface="Calibri"/>
                <a:cs typeface="Calibri"/>
                <a:sym typeface="Calibri"/>
              </a:rPr>
              <a:t> XXXXXXX, leader in the Mailing meters space, to better understand their has high scale shipping enterprises who do business with us.</a:t>
            </a:r>
            <a:endParaRPr sz="1500" dirty="0">
              <a:latin typeface="Calibri"/>
              <a:ea typeface="Calibri"/>
              <a:cs typeface="Calibri"/>
              <a:sym typeface="Calibri"/>
            </a:endParaRPr>
          </a:p>
          <a:p>
            <a:pPr marL="91440" lvl="0" indent="0" algn="l" rtl="0">
              <a:lnSpc>
                <a:spcPct val="110000"/>
              </a:lnSpc>
              <a:spcBef>
                <a:spcPts val="0"/>
              </a:spcBef>
              <a:spcAft>
                <a:spcPts val="0"/>
              </a:spcAft>
              <a:buNone/>
            </a:pPr>
            <a:endParaRPr sz="1500" dirty="0">
              <a:latin typeface="Calibri"/>
              <a:ea typeface="Calibri"/>
              <a:cs typeface="Calibri"/>
              <a:sym typeface="Calibri"/>
            </a:endParaRPr>
          </a:p>
          <a:p>
            <a:pPr marL="91440" lvl="0" indent="-95250" algn="l" rtl="0">
              <a:spcBef>
                <a:spcPts val="0"/>
              </a:spcBef>
              <a:spcAft>
                <a:spcPts val="0"/>
              </a:spcAft>
              <a:buClr>
                <a:schemeClr val="lt1"/>
              </a:buClr>
              <a:buSzPts val="1500"/>
              <a:buFont typeface="Calibri"/>
              <a:buChar char="•"/>
            </a:pPr>
            <a:r>
              <a:rPr lang="en" sz="1500" dirty="0">
                <a:latin typeface="Calibri"/>
                <a:ea typeface="Calibri"/>
                <a:cs typeface="Calibri"/>
                <a:sym typeface="Calibri"/>
              </a:rPr>
              <a:t> Use the data to forecast 6 months revenue for the clients, and generate insights and recommendations based on the results.</a:t>
            </a:r>
            <a:endParaRPr sz="1500" dirty="0">
              <a:latin typeface="Calibri"/>
              <a:ea typeface="Calibri"/>
              <a:cs typeface="Calibri"/>
              <a:sym typeface="Calibri"/>
            </a:endParaRPr>
          </a:p>
          <a:p>
            <a:pPr marL="91440" lvl="0" indent="-95250" algn="l" rtl="0">
              <a:lnSpc>
                <a:spcPct val="110000"/>
              </a:lnSpc>
              <a:spcBef>
                <a:spcPts val="1400"/>
              </a:spcBef>
              <a:spcAft>
                <a:spcPts val="0"/>
              </a:spcAft>
              <a:buClr>
                <a:schemeClr val="lt1"/>
              </a:buClr>
              <a:buSzPts val="1500"/>
              <a:buFont typeface="Arial"/>
              <a:buChar char="•"/>
            </a:pPr>
            <a:r>
              <a:rPr lang="en" sz="1500" dirty="0">
                <a:latin typeface="Calibri"/>
                <a:ea typeface="Calibri"/>
                <a:cs typeface="Calibri"/>
                <a:sym typeface="Calibri"/>
              </a:rPr>
              <a:t> Clients' seasonalities, client segments, and throughput behavior. </a:t>
            </a:r>
            <a:endParaRPr sz="1500" dirty="0">
              <a:latin typeface="Calibri"/>
              <a:ea typeface="Calibri"/>
              <a:cs typeface="Calibri"/>
              <a:sym typeface="Calibri"/>
            </a:endParaRPr>
          </a:p>
          <a:p>
            <a:pPr marL="0" lvl="0" indent="0" algn="l" rtl="0">
              <a:spcBef>
                <a:spcPts val="0"/>
              </a:spcBef>
              <a:spcAft>
                <a:spcPts val="0"/>
              </a:spcAft>
              <a:buNone/>
            </a:pPr>
            <a:endParaRPr sz="1500" dirty="0">
              <a:latin typeface="Calibri"/>
              <a:ea typeface="Calibri"/>
              <a:cs typeface="Calibri"/>
              <a:sym typeface="Calibri"/>
            </a:endParaRPr>
          </a:p>
        </p:txBody>
      </p:sp>
      <p:sp>
        <p:nvSpPr>
          <p:cNvPr id="291" name="Google Shape;291;p15"/>
          <p:cNvSpPr txBox="1">
            <a:spLocks noGrp="1"/>
          </p:cNvSpPr>
          <p:nvPr>
            <p:ph type="title" idx="4294967295"/>
          </p:nvPr>
        </p:nvSpPr>
        <p:spPr>
          <a:xfrm>
            <a:off x="619350" y="3695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Problem Statement </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2"/>
          <p:cNvSpPr txBox="1">
            <a:spLocks noGrp="1"/>
          </p:cNvSpPr>
          <p:nvPr>
            <p:ph type="body" idx="1"/>
          </p:nvPr>
        </p:nvSpPr>
        <p:spPr>
          <a:xfrm>
            <a:off x="360950" y="1291400"/>
            <a:ext cx="3268800" cy="2448000"/>
          </a:xfrm>
          <a:prstGeom prst="rect">
            <a:avLst/>
          </a:prstGeom>
        </p:spPr>
        <p:txBody>
          <a:bodyPr spcFirstLastPara="1" wrap="square" lIns="91425" tIns="91425" rIns="91425" bIns="91425" anchor="t" anchorCtr="0">
            <a:normAutofit fontScale="85000"/>
          </a:bodyPr>
          <a:lstStyle/>
          <a:p>
            <a:pPr marL="0" lvl="0" indent="0" algn="l" rtl="0">
              <a:spcBef>
                <a:spcPts val="0"/>
              </a:spcBef>
              <a:spcAft>
                <a:spcPts val="0"/>
              </a:spcAft>
              <a:buNone/>
            </a:pPr>
            <a:r>
              <a:rPr lang="en"/>
              <a:t>The correlation matrix shows a strong positive correlation between ave_shipping_weekend and con_shipping_day (0.81), as well as between ave_revenue_weekend and con_shipping_day (0.81). </a:t>
            </a:r>
            <a:endParaRPr/>
          </a:p>
          <a:p>
            <a:pPr marL="0" lvl="0" indent="0" algn="l" rtl="0">
              <a:spcBef>
                <a:spcPts val="1200"/>
              </a:spcBef>
              <a:spcAft>
                <a:spcPts val="1200"/>
              </a:spcAft>
              <a:buNone/>
            </a:pPr>
            <a:r>
              <a:rPr lang="en"/>
              <a:t>This indicates that clients who have longer periods of non-zero shipping days (con_shipping_day) tend to have higher average number of shipments and revenue generated on weekends (ave_shipping_weekend and ave_revenue_weekend).</a:t>
            </a:r>
            <a:endParaRPr/>
          </a:p>
        </p:txBody>
      </p:sp>
      <p:pic>
        <p:nvPicPr>
          <p:cNvPr id="530" name="Google Shape;530;p42"/>
          <p:cNvPicPr preferRelativeResize="0"/>
          <p:nvPr/>
        </p:nvPicPr>
        <p:blipFill>
          <a:blip r:embed="rId3">
            <a:alphaModFix/>
          </a:blip>
          <a:stretch>
            <a:fillRect/>
          </a:stretch>
        </p:blipFill>
        <p:spPr>
          <a:xfrm>
            <a:off x="3697436" y="0"/>
            <a:ext cx="4862277"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3"/>
          <p:cNvSpPr txBox="1">
            <a:spLocks noGrp="1"/>
          </p:cNvSpPr>
          <p:nvPr>
            <p:ph type="body" idx="1"/>
          </p:nvPr>
        </p:nvSpPr>
        <p:spPr>
          <a:xfrm>
            <a:off x="424350" y="343900"/>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Business Recommendation:</a:t>
            </a:r>
            <a:endParaRPr/>
          </a:p>
          <a:p>
            <a:pPr marL="0" lvl="0" indent="0" algn="l" rtl="0">
              <a:spcBef>
                <a:spcPts val="1200"/>
              </a:spcBef>
              <a:spcAft>
                <a:spcPts val="0"/>
              </a:spcAft>
              <a:buNone/>
            </a:pPr>
            <a:r>
              <a:rPr lang="en"/>
              <a:t>For Cluster o: As clients in this cluster have a longer history of using our services and consistent shipping throughput, we can focus on building stronger relationships with them through personalized and value-added services to increase their loyalty.</a:t>
            </a:r>
            <a:endParaRPr/>
          </a:p>
          <a:p>
            <a:pPr marL="0" lvl="0" indent="0" algn="l" rtl="0">
              <a:spcBef>
                <a:spcPts val="1200"/>
              </a:spcBef>
              <a:spcAft>
                <a:spcPts val="1200"/>
              </a:spcAft>
              <a:buNone/>
            </a:pPr>
            <a:r>
              <a:rPr lang="en"/>
              <a:t>For Cluster 1: As clients in this cluster have a shorter history of using our services and varying shipping throughput, we can focus on providing more personalized and flexible solutions to meet their changing needs and increase their satisfaction.</a:t>
            </a:r>
            <a:endParaRPr/>
          </a:p>
        </p:txBody>
      </p:sp>
      <p:pic>
        <p:nvPicPr>
          <p:cNvPr id="536" name="Google Shape;536;p43"/>
          <p:cNvPicPr preferRelativeResize="0"/>
          <p:nvPr/>
        </p:nvPicPr>
        <p:blipFill>
          <a:blip r:embed="rId3">
            <a:alphaModFix/>
          </a:blip>
          <a:stretch>
            <a:fillRect/>
          </a:stretch>
        </p:blipFill>
        <p:spPr>
          <a:xfrm>
            <a:off x="378900" y="2472173"/>
            <a:ext cx="4653449" cy="2334900"/>
          </a:xfrm>
          <a:prstGeom prst="rect">
            <a:avLst/>
          </a:prstGeom>
          <a:noFill/>
          <a:ln>
            <a:noFill/>
          </a:ln>
        </p:spPr>
      </p:pic>
      <p:pic>
        <p:nvPicPr>
          <p:cNvPr id="537" name="Google Shape;537;p43"/>
          <p:cNvPicPr preferRelativeResize="0"/>
          <p:nvPr/>
        </p:nvPicPr>
        <p:blipFill>
          <a:blip r:embed="rId4">
            <a:alphaModFix/>
          </a:blip>
          <a:stretch>
            <a:fillRect/>
          </a:stretch>
        </p:blipFill>
        <p:spPr>
          <a:xfrm>
            <a:off x="5238753" y="2332275"/>
            <a:ext cx="3325971" cy="2334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4"/>
          <p:cNvSpPr txBox="1">
            <a:spLocks noGrp="1"/>
          </p:cNvSpPr>
          <p:nvPr>
            <p:ph type="body" idx="1"/>
          </p:nvPr>
        </p:nvSpPr>
        <p:spPr>
          <a:xfrm>
            <a:off x="480775" y="501825"/>
            <a:ext cx="2824200" cy="4035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Business Recommendation:</a:t>
            </a:r>
            <a:endParaRPr/>
          </a:p>
          <a:p>
            <a:pPr marL="0" lvl="0" indent="0" algn="l" rtl="0">
              <a:spcBef>
                <a:spcPts val="1200"/>
              </a:spcBef>
              <a:spcAft>
                <a:spcPts val="0"/>
              </a:spcAft>
              <a:buNone/>
            </a:pPr>
            <a:r>
              <a:rPr lang="en"/>
              <a:t>1. Offer weekend support services to clients in cluster 0 to increase their satisfaction and loyalty. </a:t>
            </a:r>
            <a:endParaRPr/>
          </a:p>
          <a:p>
            <a:pPr marL="0" lvl="0" indent="0" algn="l" rtl="0">
              <a:spcBef>
                <a:spcPts val="1200"/>
              </a:spcBef>
              <a:spcAft>
                <a:spcPts val="0"/>
              </a:spcAft>
              <a:buNone/>
            </a:pPr>
            <a:r>
              <a:rPr lang="en"/>
              <a:t>2. Offer personalized and value-added services to clients in cluster 0 to increase their loyalty and retention.</a:t>
            </a:r>
            <a:endParaRPr/>
          </a:p>
          <a:p>
            <a:pPr marL="0" lvl="0" indent="0" algn="l" rtl="0">
              <a:spcBef>
                <a:spcPts val="1200"/>
              </a:spcBef>
              <a:spcAft>
                <a:spcPts val="0"/>
              </a:spcAft>
              <a:buNone/>
            </a:pPr>
            <a:r>
              <a:rPr lang="en"/>
              <a:t>3. We can provide more flexible and scalable solutions to clients in cluster 0 to meet their higher shipping demands.</a:t>
            </a:r>
            <a:endParaRPr/>
          </a:p>
          <a:p>
            <a:pPr marL="0" lvl="0" indent="0" algn="l" rtl="0">
              <a:spcBef>
                <a:spcPts val="1200"/>
              </a:spcBef>
              <a:spcAft>
                <a:spcPts val="1200"/>
              </a:spcAft>
              <a:buNone/>
            </a:pPr>
            <a:r>
              <a:rPr lang="en"/>
              <a:t>4. Provide more personalized and premium services to clients in cluster 0 to increase their revenue and satisfaction.</a:t>
            </a:r>
            <a:endParaRPr/>
          </a:p>
        </p:txBody>
      </p:sp>
      <p:pic>
        <p:nvPicPr>
          <p:cNvPr id="543" name="Google Shape;543;p44"/>
          <p:cNvPicPr preferRelativeResize="0"/>
          <p:nvPr/>
        </p:nvPicPr>
        <p:blipFill>
          <a:blip r:embed="rId3">
            <a:alphaModFix/>
          </a:blip>
          <a:stretch>
            <a:fillRect/>
          </a:stretch>
        </p:blipFill>
        <p:spPr>
          <a:xfrm>
            <a:off x="2942878" y="242425"/>
            <a:ext cx="3258234" cy="2352675"/>
          </a:xfrm>
          <a:prstGeom prst="rect">
            <a:avLst/>
          </a:prstGeom>
          <a:noFill/>
          <a:ln>
            <a:noFill/>
          </a:ln>
        </p:spPr>
      </p:pic>
      <p:pic>
        <p:nvPicPr>
          <p:cNvPr id="544" name="Google Shape;544;p44"/>
          <p:cNvPicPr preferRelativeResize="0"/>
          <p:nvPr/>
        </p:nvPicPr>
        <p:blipFill>
          <a:blip r:embed="rId4">
            <a:alphaModFix/>
          </a:blip>
          <a:stretch>
            <a:fillRect/>
          </a:stretch>
        </p:blipFill>
        <p:spPr>
          <a:xfrm>
            <a:off x="6128563" y="2571738"/>
            <a:ext cx="3324225" cy="2352675"/>
          </a:xfrm>
          <a:prstGeom prst="rect">
            <a:avLst/>
          </a:prstGeom>
          <a:noFill/>
          <a:ln>
            <a:noFill/>
          </a:ln>
        </p:spPr>
      </p:pic>
      <p:pic>
        <p:nvPicPr>
          <p:cNvPr id="545" name="Google Shape;545;p44"/>
          <p:cNvPicPr preferRelativeResize="0"/>
          <p:nvPr/>
        </p:nvPicPr>
        <p:blipFill>
          <a:blip r:embed="rId5">
            <a:alphaModFix/>
          </a:blip>
          <a:stretch>
            <a:fillRect/>
          </a:stretch>
        </p:blipFill>
        <p:spPr>
          <a:xfrm>
            <a:off x="5699950" y="242425"/>
            <a:ext cx="3258225" cy="2305965"/>
          </a:xfrm>
          <a:prstGeom prst="rect">
            <a:avLst/>
          </a:prstGeom>
          <a:noFill/>
          <a:ln>
            <a:noFill/>
          </a:ln>
        </p:spPr>
      </p:pic>
      <p:pic>
        <p:nvPicPr>
          <p:cNvPr id="546" name="Google Shape;546;p44"/>
          <p:cNvPicPr preferRelativeResize="0"/>
          <p:nvPr/>
        </p:nvPicPr>
        <p:blipFill>
          <a:blip r:embed="rId6">
            <a:alphaModFix/>
          </a:blip>
          <a:stretch>
            <a:fillRect/>
          </a:stretch>
        </p:blipFill>
        <p:spPr>
          <a:xfrm>
            <a:off x="3567729" y="2571750"/>
            <a:ext cx="2717996" cy="23526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5"/>
          <p:cNvSpPr txBox="1">
            <a:spLocks noGrp="1"/>
          </p:cNvSpPr>
          <p:nvPr>
            <p:ph type="body" idx="1"/>
          </p:nvPr>
        </p:nvSpPr>
        <p:spPr>
          <a:xfrm>
            <a:off x="367375" y="1438050"/>
            <a:ext cx="3128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Business Recommendations:</a:t>
            </a:r>
            <a:endParaRPr/>
          </a:p>
          <a:p>
            <a:pPr marL="457200" lvl="0" indent="-311150" algn="l" rtl="0">
              <a:spcBef>
                <a:spcPts val="1200"/>
              </a:spcBef>
              <a:spcAft>
                <a:spcPts val="0"/>
              </a:spcAft>
              <a:buSzPts val="1300"/>
              <a:buChar char="-"/>
            </a:pPr>
            <a:r>
              <a:rPr lang="en"/>
              <a:t>For cluster 0, we can focus on increasing the revenue further by providing more customized solutions to meet their needs. </a:t>
            </a:r>
            <a:endParaRPr/>
          </a:p>
          <a:p>
            <a:pPr marL="457200" lvl="0" indent="-311150" algn="l" rtl="0">
              <a:spcBef>
                <a:spcPts val="0"/>
              </a:spcBef>
              <a:spcAft>
                <a:spcPts val="0"/>
              </a:spcAft>
              <a:buSzPts val="1300"/>
              <a:buChar char="-"/>
            </a:pPr>
            <a:r>
              <a:rPr lang="en"/>
              <a:t>For cluster 1, we can investigate the causes of the volatility in their shipping volume and work on stabilizing it. </a:t>
            </a:r>
            <a:endParaRPr/>
          </a:p>
        </p:txBody>
      </p:sp>
      <p:pic>
        <p:nvPicPr>
          <p:cNvPr id="552" name="Google Shape;552;p45"/>
          <p:cNvPicPr preferRelativeResize="0"/>
          <p:nvPr/>
        </p:nvPicPr>
        <p:blipFill>
          <a:blip r:embed="rId3">
            <a:alphaModFix/>
          </a:blip>
          <a:stretch>
            <a:fillRect/>
          </a:stretch>
        </p:blipFill>
        <p:spPr>
          <a:xfrm>
            <a:off x="3496075" y="173775"/>
            <a:ext cx="5060026" cy="2506375"/>
          </a:xfrm>
          <a:prstGeom prst="rect">
            <a:avLst/>
          </a:prstGeom>
          <a:noFill/>
          <a:ln>
            <a:noFill/>
          </a:ln>
        </p:spPr>
      </p:pic>
      <p:pic>
        <p:nvPicPr>
          <p:cNvPr id="553" name="Google Shape;553;p45"/>
          <p:cNvPicPr preferRelativeResize="0"/>
          <p:nvPr/>
        </p:nvPicPr>
        <p:blipFill>
          <a:blip r:embed="rId4">
            <a:alphaModFix/>
          </a:blip>
          <a:stretch>
            <a:fillRect/>
          </a:stretch>
        </p:blipFill>
        <p:spPr>
          <a:xfrm>
            <a:off x="3582925" y="2680150"/>
            <a:ext cx="4973176" cy="246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ctrTitle"/>
          </p:nvPr>
        </p:nvSpPr>
        <p:spPr>
          <a:xfrm>
            <a:off x="264375" y="-257450"/>
            <a:ext cx="5797500" cy="144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420"/>
              <a:t>DATA UNDERSTANDING, CLEANING, POTENTIAL DATA ERROR</a:t>
            </a:r>
            <a:endParaRPr sz="1420"/>
          </a:p>
        </p:txBody>
      </p:sp>
      <p:pic>
        <p:nvPicPr>
          <p:cNvPr id="297" name="Google Shape;297;p16"/>
          <p:cNvPicPr preferRelativeResize="0"/>
          <p:nvPr/>
        </p:nvPicPr>
        <p:blipFill>
          <a:blip r:embed="rId3">
            <a:alphaModFix/>
          </a:blip>
          <a:stretch>
            <a:fillRect/>
          </a:stretch>
        </p:blipFill>
        <p:spPr>
          <a:xfrm>
            <a:off x="379450" y="2316250"/>
            <a:ext cx="2378400" cy="2068525"/>
          </a:xfrm>
          <a:prstGeom prst="rect">
            <a:avLst/>
          </a:prstGeom>
          <a:noFill/>
          <a:ln>
            <a:noFill/>
          </a:ln>
        </p:spPr>
      </p:pic>
      <p:sp>
        <p:nvSpPr>
          <p:cNvPr id="298" name="Google Shape;298;p16"/>
          <p:cNvSpPr txBox="1">
            <a:spLocks noGrp="1"/>
          </p:cNvSpPr>
          <p:nvPr>
            <p:ph type="subTitle" idx="1"/>
          </p:nvPr>
        </p:nvSpPr>
        <p:spPr>
          <a:xfrm>
            <a:off x="416775" y="858125"/>
            <a:ext cx="4255500" cy="151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t>Variable: </a:t>
            </a:r>
            <a:endParaRPr sz="1300"/>
          </a:p>
          <a:p>
            <a:pPr marL="0" lvl="0" indent="0" algn="l" rtl="0">
              <a:spcBef>
                <a:spcPts val="0"/>
              </a:spcBef>
              <a:spcAft>
                <a:spcPts val="0"/>
              </a:spcAft>
              <a:buNone/>
            </a:pPr>
            <a:r>
              <a:rPr lang="en" sz="1300"/>
              <a:t>NAICS_DESC</a:t>
            </a:r>
            <a:endParaRPr sz="1300"/>
          </a:p>
          <a:p>
            <a:pPr marL="0" lvl="0" indent="0" algn="l" rtl="0">
              <a:spcBef>
                <a:spcPts val="0"/>
              </a:spcBef>
              <a:spcAft>
                <a:spcPts val="0"/>
              </a:spcAft>
              <a:buNone/>
            </a:pPr>
            <a:r>
              <a:rPr lang="en" sz="1300"/>
              <a:t>DATE</a:t>
            </a:r>
            <a:endParaRPr sz="1300"/>
          </a:p>
          <a:p>
            <a:pPr marL="0" lvl="0" indent="0" algn="l" rtl="0">
              <a:spcBef>
                <a:spcPts val="0"/>
              </a:spcBef>
              <a:spcAft>
                <a:spcPts val="0"/>
              </a:spcAft>
              <a:buNone/>
            </a:pPr>
            <a:r>
              <a:rPr lang="en" sz="1300"/>
              <a:t>REVENUE</a:t>
            </a:r>
            <a:endParaRPr sz="1300"/>
          </a:p>
          <a:p>
            <a:pPr marL="0" lvl="0" indent="0" algn="l" rtl="0">
              <a:spcBef>
                <a:spcPts val="0"/>
              </a:spcBef>
              <a:spcAft>
                <a:spcPts val="0"/>
              </a:spcAft>
              <a:buNone/>
            </a:pPr>
            <a:r>
              <a:rPr lang="en" sz="1300"/>
              <a:t>anomized_name</a:t>
            </a:r>
            <a:endParaRPr sz="1300"/>
          </a:p>
        </p:txBody>
      </p:sp>
      <p:pic>
        <p:nvPicPr>
          <p:cNvPr id="299" name="Google Shape;299;p16"/>
          <p:cNvPicPr preferRelativeResize="0"/>
          <p:nvPr/>
        </p:nvPicPr>
        <p:blipFill>
          <a:blip r:embed="rId4">
            <a:alphaModFix/>
          </a:blip>
          <a:stretch>
            <a:fillRect/>
          </a:stretch>
        </p:blipFill>
        <p:spPr>
          <a:xfrm>
            <a:off x="6464813" y="2316250"/>
            <a:ext cx="2117926" cy="1886724"/>
          </a:xfrm>
          <a:prstGeom prst="rect">
            <a:avLst/>
          </a:prstGeom>
          <a:noFill/>
          <a:ln>
            <a:noFill/>
          </a:ln>
        </p:spPr>
      </p:pic>
      <p:pic>
        <p:nvPicPr>
          <p:cNvPr id="300" name="Google Shape;300;p16"/>
          <p:cNvPicPr preferRelativeResize="0"/>
          <p:nvPr/>
        </p:nvPicPr>
        <p:blipFill>
          <a:blip r:embed="rId5">
            <a:alphaModFix/>
          </a:blip>
          <a:stretch>
            <a:fillRect/>
          </a:stretch>
        </p:blipFill>
        <p:spPr>
          <a:xfrm>
            <a:off x="1656100" y="901450"/>
            <a:ext cx="2005521" cy="699500"/>
          </a:xfrm>
          <a:prstGeom prst="rect">
            <a:avLst/>
          </a:prstGeom>
          <a:noFill/>
          <a:ln>
            <a:noFill/>
          </a:ln>
        </p:spPr>
      </p:pic>
      <p:pic>
        <p:nvPicPr>
          <p:cNvPr id="301" name="Google Shape;301;p16"/>
          <p:cNvPicPr preferRelativeResize="0"/>
          <p:nvPr/>
        </p:nvPicPr>
        <p:blipFill>
          <a:blip r:embed="rId6">
            <a:alphaModFix/>
          </a:blip>
          <a:stretch>
            <a:fillRect/>
          </a:stretch>
        </p:blipFill>
        <p:spPr>
          <a:xfrm>
            <a:off x="3481624" y="2316250"/>
            <a:ext cx="2473495" cy="2068525"/>
          </a:xfrm>
          <a:prstGeom prst="rect">
            <a:avLst/>
          </a:prstGeom>
          <a:noFill/>
          <a:ln>
            <a:noFill/>
          </a:ln>
        </p:spPr>
      </p:pic>
      <p:sp>
        <p:nvSpPr>
          <p:cNvPr id="302" name="Google Shape;302;p16"/>
          <p:cNvSpPr txBox="1">
            <a:spLocks noGrp="1"/>
          </p:cNvSpPr>
          <p:nvPr>
            <p:ph type="subTitle" idx="1"/>
          </p:nvPr>
        </p:nvSpPr>
        <p:spPr>
          <a:xfrm>
            <a:off x="3783525" y="781925"/>
            <a:ext cx="2473500" cy="15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After rename and fill Nan with Others:</a:t>
            </a:r>
            <a:endParaRPr sz="1300"/>
          </a:p>
          <a:p>
            <a:pPr marL="0" lvl="0" indent="0" algn="l" rtl="0">
              <a:spcBef>
                <a:spcPts val="0"/>
              </a:spcBef>
              <a:spcAft>
                <a:spcPts val="0"/>
              </a:spcAft>
              <a:buNone/>
            </a:pPr>
            <a:r>
              <a:rPr lang="en" sz="1300"/>
              <a:t>Variable: </a:t>
            </a:r>
            <a:endParaRPr sz="1300"/>
          </a:p>
          <a:p>
            <a:pPr marL="0" lvl="0" indent="0" algn="l" rtl="0">
              <a:spcBef>
                <a:spcPts val="0"/>
              </a:spcBef>
              <a:spcAft>
                <a:spcPts val="0"/>
              </a:spcAft>
              <a:buNone/>
            </a:pPr>
            <a:r>
              <a:rPr lang="en" sz="1300"/>
              <a:t>SECTOR</a:t>
            </a:r>
            <a:endParaRPr sz="1300"/>
          </a:p>
          <a:p>
            <a:pPr marL="0" lvl="0" indent="0" algn="l" rtl="0">
              <a:spcBef>
                <a:spcPts val="0"/>
              </a:spcBef>
              <a:spcAft>
                <a:spcPts val="0"/>
              </a:spcAft>
              <a:buNone/>
            </a:pPr>
            <a:r>
              <a:rPr lang="en" sz="1300"/>
              <a:t>DATE(datetime format)</a:t>
            </a:r>
            <a:endParaRPr sz="1300"/>
          </a:p>
          <a:p>
            <a:pPr marL="0" lvl="0" indent="0" algn="l" rtl="0">
              <a:spcBef>
                <a:spcPts val="0"/>
              </a:spcBef>
              <a:spcAft>
                <a:spcPts val="0"/>
              </a:spcAft>
              <a:buNone/>
            </a:pPr>
            <a:r>
              <a:rPr lang="en" sz="1300"/>
              <a:t>REVENUE</a:t>
            </a:r>
            <a:endParaRPr sz="1300"/>
          </a:p>
          <a:p>
            <a:pPr marL="0" lvl="0" indent="0" algn="l" rtl="0">
              <a:spcBef>
                <a:spcPts val="0"/>
              </a:spcBef>
              <a:spcAft>
                <a:spcPts val="0"/>
              </a:spcAft>
              <a:buNone/>
            </a:pPr>
            <a:r>
              <a:rPr lang="en" sz="1300"/>
              <a:t>CLIENT</a:t>
            </a:r>
            <a:endParaRPr sz="1300"/>
          </a:p>
        </p:txBody>
      </p:sp>
      <p:cxnSp>
        <p:nvCxnSpPr>
          <p:cNvPr id="303" name="Google Shape;303;p16"/>
          <p:cNvCxnSpPr>
            <a:endCxn id="301" idx="1"/>
          </p:cNvCxnSpPr>
          <p:nvPr/>
        </p:nvCxnSpPr>
        <p:spPr>
          <a:xfrm rot="10800000" flipH="1">
            <a:off x="2668924" y="3350513"/>
            <a:ext cx="812700" cy="330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16"/>
          <p:cNvSpPr txBox="1">
            <a:spLocks noGrp="1"/>
          </p:cNvSpPr>
          <p:nvPr>
            <p:ph type="subTitle" idx="1"/>
          </p:nvPr>
        </p:nvSpPr>
        <p:spPr>
          <a:xfrm>
            <a:off x="6421825" y="859675"/>
            <a:ext cx="2473500" cy="151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t>Check if there all the client corresponding to only one unique Sector</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7"/>
          <p:cNvSpPr txBox="1">
            <a:spLocks noGrp="1"/>
          </p:cNvSpPr>
          <p:nvPr>
            <p:ph type="ctrTitle"/>
          </p:nvPr>
        </p:nvSpPr>
        <p:spPr>
          <a:xfrm>
            <a:off x="324150" y="32738"/>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rgbClr val="000000"/>
              </a:buClr>
              <a:buSzPts val="990"/>
              <a:buFont typeface="Arial"/>
              <a:buNone/>
            </a:pPr>
            <a:r>
              <a:rPr lang="en" sz="1720"/>
              <a:t>POTENTIAL DATA ERROR</a:t>
            </a:r>
            <a:endParaRPr sz="1720"/>
          </a:p>
          <a:p>
            <a:pPr marL="0" lvl="0" indent="0" algn="l" rtl="0">
              <a:spcBef>
                <a:spcPts val="0"/>
              </a:spcBef>
              <a:spcAft>
                <a:spcPts val="0"/>
              </a:spcAft>
              <a:buNone/>
            </a:pPr>
            <a:endParaRPr sz="3900"/>
          </a:p>
        </p:txBody>
      </p:sp>
      <p:pic>
        <p:nvPicPr>
          <p:cNvPr id="310" name="Google Shape;310;p17"/>
          <p:cNvPicPr preferRelativeResize="0"/>
          <p:nvPr/>
        </p:nvPicPr>
        <p:blipFill>
          <a:blip r:embed="rId3">
            <a:alphaModFix/>
          </a:blip>
          <a:stretch>
            <a:fillRect/>
          </a:stretch>
        </p:blipFill>
        <p:spPr>
          <a:xfrm>
            <a:off x="368950" y="1410950"/>
            <a:ext cx="4976200" cy="659100"/>
          </a:xfrm>
          <a:prstGeom prst="rect">
            <a:avLst/>
          </a:prstGeom>
          <a:noFill/>
          <a:ln>
            <a:noFill/>
          </a:ln>
        </p:spPr>
      </p:pic>
      <p:pic>
        <p:nvPicPr>
          <p:cNvPr id="311" name="Google Shape;311;p17"/>
          <p:cNvPicPr preferRelativeResize="0"/>
          <p:nvPr/>
        </p:nvPicPr>
        <p:blipFill>
          <a:blip r:embed="rId4">
            <a:alphaModFix/>
          </a:blip>
          <a:stretch>
            <a:fillRect/>
          </a:stretch>
        </p:blipFill>
        <p:spPr>
          <a:xfrm>
            <a:off x="5703025" y="1334750"/>
            <a:ext cx="2692500" cy="925450"/>
          </a:xfrm>
          <a:prstGeom prst="rect">
            <a:avLst/>
          </a:prstGeom>
          <a:noFill/>
          <a:ln>
            <a:noFill/>
          </a:ln>
        </p:spPr>
      </p:pic>
      <p:pic>
        <p:nvPicPr>
          <p:cNvPr id="312" name="Google Shape;312;p17"/>
          <p:cNvPicPr preferRelativeResize="0"/>
          <p:nvPr/>
        </p:nvPicPr>
        <p:blipFill>
          <a:blip r:embed="rId5">
            <a:alphaModFix/>
          </a:blip>
          <a:stretch>
            <a:fillRect/>
          </a:stretch>
        </p:blipFill>
        <p:spPr>
          <a:xfrm>
            <a:off x="368950" y="2570176"/>
            <a:ext cx="4052650" cy="1999525"/>
          </a:xfrm>
          <a:prstGeom prst="rect">
            <a:avLst/>
          </a:prstGeom>
          <a:noFill/>
          <a:ln>
            <a:noFill/>
          </a:ln>
        </p:spPr>
      </p:pic>
      <p:pic>
        <p:nvPicPr>
          <p:cNvPr id="313" name="Google Shape;313;p17"/>
          <p:cNvPicPr preferRelativeResize="0"/>
          <p:nvPr/>
        </p:nvPicPr>
        <p:blipFill>
          <a:blip r:embed="rId6">
            <a:alphaModFix/>
          </a:blip>
          <a:stretch>
            <a:fillRect/>
          </a:stretch>
        </p:blipFill>
        <p:spPr>
          <a:xfrm>
            <a:off x="4571475" y="2535900"/>
            <a:ext cx="4052649" cy="19888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ctrTitle"/>
          </p:nvPr>
        </p:nvSpPr>
        <p:spPr>
          <a:xfrm>
            <a:off x="462699" y="-226325"/>
            <a:ext cx="6270900" cy="144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440"/>
              <a:t>Data preprocessing:</a:t>
            </a:r>
            <a:endParaRPr sz="1440"/>
          </a:p>
          <a:p>
            <a:pPr marL="0" lvl="0" indent="0" algn="l" rtl="0">
              <a:spcBef>
                <a:spcPts val="0"/>
              </a:spcBef>
              <a:spcAft>
                <a:spcPts val="0"/>
              </a:spcAft>
              <a:buSzPts val="990"/>
              <a:buNone/>
            </a:pPr>
            <a:r>
              <a:rPr lang="en" sz="1440"/>
              <a:t>Using Dictionary to store Time series Data for each client</a:t>
            </a:r>
            <a:endParaRPr sz="1440"/>
          </a:p>
        </p:txBody>
      </p:sp>
      <p:pic>
        <p:nvPicPr>
          <p:cNvPr id="319" name="Google Shape;319;p18"/>
          <p:cNvPicPr preferRelativeResize="0"/>
          <p:nvPr/>
        </p:nvPicPr>
        <p:blipFill>
          <a:blip r:embed="rId3">
            <a:alphaModFix/>
          </a:blip>
          <a:stretch>
            <a:fillRect/>
          </a:stretch>
        </p:blipFill>
        <p:spPr>
          <a:xfrm>
            <a:off x="688300" y="2064950"/>
            <a:ext cx="3016199" cy="2557725"/>
          </a:xfrm>
          <a:prstGeom prst="rect">
            <a:avLst/>
          </a:prstGeom>
          <a:noFill/>
          <a:ln>
            <a:noFill/>
          </a:ln>
        </p:spPr>
      </p:pic>
      <p:sp>
        <p:nvSpPr>
          <p:cNvPr id="320" name="Google Shape;320;p18"/>
          <p:cNvSpPr txBox="1">
            <a:spLocks noGrp="1"/>
          </p:cNvSpPr>
          <p:nvPr>
            <p:ph type="ctrTitle"/>
          </p:nvPr>
        </p:nvSpPr>
        <p:spPr>
          <a:xfrm>
            <a:off x="613525" y="1129000"/>
            <a:ext cx="5012400" cy="11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200"/>
              <a:t>Store two dictionaries contain dataframes that index is date and columns as daily or monthly revenue and shipping. We only count shipping as if corresponding revenue is more than 0. Also we fill 0 as revenue and shipping thru 2022-06-30 if last day is not 2022-06-30. </a:t>
            </a:r>
            <a:endParaRPr sz="1200"/>
          </a:p>
          <a:p>
            <a:pPr marL="0" lvl="0" indent="0" algn="l" rtl="0">
              <a:spcBef>
                <a:spcPts val="0"/>
              </a:spcBef>
              <a:spcAft>
                <a:spcPts val="0"/>
              </a:spcAft>
              <a:buSzPts val="990"/>
              <a:buNone/>
            </a:pPr>
            <a:endParaRPr sz="1200"/>
          </a:p>
          <a:p>
            <a:pPr marL="0" lvl="0" indent="0" algn="l" rtl="0">
              <a:spcBef>
                <a:spcPts val="0"/>
              </a:spcBef>
              <a:spcAft>
                <a:spcPts val="0"/>
              </a:spcAft>
              <a:buSzPts val="990"/>
              <a:buNone/>
            </a:pPr>
            <a:endParaRPr sz="1200"/>
          </a:p>
          <a:p>
            <a:pPr marL="0" lvl="0" indent="0" algn="l" rtl="0">
              <a:spcBef>
                <a:spcPts val="0"/>
              </a:spcBef>
              <a:spcAft>
                <a:spcPts val="0"/>
              </a:spcAft>
              <a:buSzPts val="990"/>
              <a:buNone/>
            </a:pPr>
            <a:endParaRPr sz="1200"/>
          </a:p>
        </p:txBody>
      </p:sp>
      <p:pic>
        <p:nvPicPr>
          <p:cNvPr id="321" name="Google Shape;321;p18"/>
          <p:cNvPicPr preferRelativeResize="0"/>
          <p:nvPr/>
        </p:nvPicPr>
        <p:blipFill rotWithShape="1">
          <a:blip r:embed="rId4">
            <a:alphaModFix/>
          </a:blip>
          <a:srcRect t="15026" b="9842"/>
          <a:stretch/>
        </p:blipFill>
        <p:spPr>
          <a:xfrm>
            <a:off x="4503875" y="2385112"/>
            <a:ext cx="3459801" cy="373275"/>
          </a:xfrm>
          <a:prstGeom prst="rect">
            <a:avLst/>
          </a:prstGeom>
          <a:noFill/>
          <a:ln>
            <a:noFill/>
          </a:ln>
        </p:spPr>
      </p:pic>
      <p:sp>
        <p:nvSpPr>
          <p:cNvPr id="322" name="Google Shape;322;p18"/>
          <p:cNvSpPr txBox="1">
            <a:spLocks noGrp="1"/>
          </p:cNvSpPr>
          <p:nvPr>
            <p:ph type="ctrTitle"/>
          </p:nvPr>
        </p:nvSpPr>
        <p:spPr>
          <a:xfrm>
            <a:off x="4207100" y="2982400"/>
            <a:ext cx="4569000" cy="144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200"/>
              <a:t>As ‘Rebecca Castro INC’, we have 58 as how many days between first day of this client to 2022-06-30 and 49 as how many days of the first day of this client to the last day of this client(meaning last day is the day that has non zero shipping value). We see a difference. We believe it is due to data missing as the last 9(58-49) days there should be 0 shipping and 0 revenue for each day.</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9"/>
          <p:cNvSpPr txBox="1">
            <a:spLocks noGrp="1"/>
          </p:cNvSpPr>
          <p:nvPr>
            <p:ph type="ctrTitle"/>
          </p:nvPr>
        </p:nvSpPr>
        <p:spPr>
          <a:xfrm>
            <a:off x="600025" y="329800"/>
            <a:ext cx="74550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600"/>
              <a:t>We made three categories for clients using how long they have been doing business with Piteny Bowes. Over 12 months, 6 to 12 months, under 6 months. Below are the monthly plots for revenue and shipping for clients that are under 6 months. We see there are only three clients.</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 </a:t>
            </a:r>
            <a:endParaRPr sz="1600"/>
          </a:p>
        </p:txBody>
      </p:sp>
      <p:pic>
        <p:nvPicPr>
          <p:cNvPr id="328" name="Google Shape;328;p19"/>
          <p:cNvPicPr preferRelativeResize="0"/>
          <p:nvPr/>
        </p:nvPicPr>
        <p:blipFill>
          <a:blip r:embed="rId3">
            <a:alphaModFix/>
          </a:blip>
          <a:stretch>
            <a:fillRect/>
          </a:stretch>
        </p:blipFill>
        <p:spPr>
          <a:xfrm>
            <a:off x="242000" y="2335400"/>
            <a:ext cx="4269805" cy="1994600"/>
          </a:xfrm>
          <a:prstGeom prst="rect">
            <a:avLst/>
          </a:prstGeom>
          <a:noFill/>
          <a:ln>
            <a:noFill/>
          </a:ln>
        </p:spPr>
      </p:pic>
      <p:pic>
        <p:nvPicPr>
          <p:cNvPr id="329" name="Google Shape;329;p19"/>
          <p:cNvPicPr preferRelativeResize="0"/>
          <p:nvPr/>
        </p:nvPicPr>
        <p:blipFill>
          <a:blip r:embed="rId4">
            <a:alphaModFix/>
          </a:blip>
          <a:stretch>
            <a:fillRect/>
          </a:stretch>
        </p:blipFill>
        <p:spPr>
          <a:xfrm>
            <a:off x="4616275" y="2335402"/>
            <a:ext cx="4269800" cy="20118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0"/>
          <p:cNvSpPr txBox="1">
            <a:spLocks noGrp="1"/>
          </p:cNvSpPr>
          <p:nvPr>
            <p:ph type="ctrTitle"/>
          </p:nvPr>
        </p:nvSpPr>
        <p:spPr>
          <a:xfrm>
            <a:off x="600025" y="329800"/>
            <a:ext cx="74550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600"/>
              <a:t>Below are the monthly plots for revenue and shipping for clients that are between 6 months to 12 months. We have 10 clients here. Shipping data for Jason Brown INC looks like there might be an error. We will address it later.</a:t>
            </a:r>
            <a:endParaRPr sz="1600"/>
          </a:p>
        </p:txBody>
      </p:sp>
      <p:pic>
        <p:nvPicPr>
          <p:cNvPr id="335" name="Google Shape;335;p20"/>
          <p:cNvPicPr preferRelativeResize="0"/>
          <p:nvPr/>
        </p:nvPicPr>
        <p:blipFill>
          <a:blip r:embed="rId3">
            <a:alphaModFix/>
          </a:blip>
          <a:stretch>
            <a:fillRect/>
          </a:stretch>
        </p:blipFill>
        <p:spPr>
          <a:xfrm>
            <a:off x="253550" y="2362575"/>
            <a:ext cx="4123852" cy="2057000"/>
          </a:xfrm>
          <a:prstGeom prst="rect">
            <a:avLst/>
          </a:prstGeom>
          <a:noFill/>
          <a:ln>
            <a:noFill/>
          </a:ln>
        </p:spPr>
      </p:pic>
      <p:pic>
        <p:nvPicPr>
          <p:cNvPr id="336" name="Google Shape;336;p20"/>
          <p:cNvPicPr preferRelativeResize="0"/>
          <p:nvPr/>
        </p:nvPicPr>
        <p:blipFill>
          <a:blip r:embed="rId4">
            <a:alphaModFix/>
          </a:blip>
          <a:stretch>
            <a:fillRect/>
          </a:stretch>
        </p:blipFill>
        <p:spPr>
          <a:xfrm>
            <a:off x="4590758" y="2355100"/>
            <a:ext cx="4194143" cy="207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1"/>
          <p:cNvSpPr txBox="1">
            <a:spLocks noGrp="1"/>
          </p:cNvSpPr>
          <p:nvPr>
            <p:ph type="ctrTitle"/>
          </p:nvPr>
        </p:nvSpPr>
        <p:spPr>
          <a:xfrm>
            <a:off x="607500" y="-200250"/>
            <a:ext cx="74550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400"/>
              <a:t>Below are the monthly plots for revenue and shipping for clients that are over 12 months. We notice that there is a client that has much more revenue than others recently. We see that the client is ‘John Houston INC’ taking almost 17% of the total revenue of 2022, while others at most counts for 5%.</a:t>
            </a:r>
            <a:endParaRPr sz="1400"/>
          </a:p>
          <a:p>
            <a:pPr marL="0" lvl="0" indent="0" algn="l" rtl="0">
              <a:spcBef>
                <a:spcPts val="0"/>
              </a:spcBef>
              <a:spcAft>
                <a:spcPts val="0"/>
              </a:spcAft>
              <a:buNone/>
            </a:pPr>
            <a:r>
              <a:rPr lang="en" sz="1400"/>
              <a:t> </a:t>
            </a:r>
            <a:endParaRPr sz="1400"/>
          </a:p>
        </p:txBody>
      </p:sp>
      <p:pic>
        <p:nvPicPr>
          <p:cNvPr id="342" name="Google Shape;342;p21"/>
          <p:cNvPicPr preferRelativeResize="0"/>
          <p:nvPr/>
        </p:nvPicPr>
        <p:blipFill>
          <a:blip r:embed="rId3">
            <a:alphaModFix/>
          </a:blip>
          <a:stretch>
            <a:fillRect/>
          </a:stretch>
        </p:blipFill>
        <p:spPr>
          <a:xfrm>
            <a:off x="873950" y="1111524"/>
            <a:ext cx="3825223" cy="1872900"/>
          </a:xfrm>
          <a:prstGeom prst="rect">
            <a:avLst/>
          </a:prstGeom>
          <a:noFill/>
          <a:ln>
            <a:noFill/>
          </a:ln>
        </p:spPr>
      </p:pic>
      <p:pic>
        <p:nvPicPr>
          <p:cNvPr id="343" name="Google Shape;343;p21"/>
          <p:cNvPicPr preferRelativeResize="0"/>
          <p:nvPr/>
        </p:nvPicPr>
        <p:blipFill>
          <a:blip r:embed="rId4">
            <a:alphaModFix/>
          </a:blip>
          <a:stretch>
            <a:fillRect/>
          </a:stretch>
        </p:blipFill>
        <p:spPr>
          <a:xfrm>
            <a:off x="873950" y="3092410"/>
            <a:ext cx="3825224" cy="1898689"/>
          </a:xfrm>
          <a:prstGeom prst="rect">
            <a:avLst/>
          </a:prstGeom>
          <a:noFill/>
          <a:ln>
            <a:noFill/>
          </a:ln>
        </p:spPr>
      </p:pic>
      <p:pic>
        <p:nvPicPr>
          <p:cNvPr id="344" name="Google Shape;344;p21"/>
          <p:cNvPicPr preferRelativeResize="0"/>
          <p:nvPr/>
        </p:nvPicPr>
        <p:blipFill>
          <a:blip r:embed="rId5">
            <a:alphaModFix/>
          </a:blip>
          <a:stretch>
            <a:fillRect/>
          </a:stretch>
        </p:blipFill>
        <p:spPr>
          <a:xfrm>
            <a:off x="5661325" y="1621675"/>
            <a:ext cx="2604220" cy="263642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2800</Words>
  <Application>Microsoft Office PowerPoint</Application>
  <PresentationFormat>On-screen Show (16:9)</PresentationFormat>
  <Paragraphs>197</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Maven Pro</vt:lpstr>
      <vt:lpstr>Nunito</vt:lpstr>
      <vt:lpstr>Momentum</vt:lpstr>
      <vt:lpstr>Use SARIMAX, LSTM, PROPHET Methods to Forecast Revenues - Technical Ideas &amp; Approaches</vt:lpstr>
      <vt:lpstr>Outline</vt:lpstr>
      <vt:lpstr> XXXXXXX, leader in the Mailing meters space, to better understand their has high scale shipping enterprises who do business with us.   Use the data to forecast 6 months revenue for the clients, and generate insights and recommendations based on the results.  Clients' seasonalities, client segments, and throughput behavior.  </vt:lpstr>
      <vt:lpstr>DATA UNDERSTANDING, CLEANING, POTENTIAL DATA ERROR</vt:lpstr>
      <vt:lpstr>POTENTIAL DATA ERROR </vt:lpstr>
      <vt:lpstr>Data preprocessing: Using Dictionary to store Time series Data for each client</vt:lpstr>
      <vt:lpstr>We made three categories for clients using how long they have been doing business with Piteny Bowes. Over 12 months, 6 to 12 months, under 6 months. Below are the monthly plots for revenue and shipping for clients that are under 6 months. We see there are only three clients.   </vt:lpstr>
      <vt:lpstr>Below are the monthly plots for revenue and shipping for clients that are between 6 months to 12 months. We have 10 clients here. Shipping data for Jason Brown INC looks like there might be an error. We will address it later.</vt:lpstr>
      <vt:lpstr>Below are the monthly plots for revenue and shipping for clients that are over 12 months. We notice that there is a client that has much more revenue than others recently. We see that the client is ‘John Houston INC’ taking almost 17% of the total revenue of 2022, while others at most counts for 5%.  </vt:lpstr>
      <vt:lpstr>The reason why we have created two dictionaries regarding daily data and monthly data is that we notice that if we only use monthly data for our prediction then we might end up with limited data points. So we think that maybe we should try using daily data for modeling and then aggregate the prediction into monthly data for validation. One problem with this approach is that it will create noisy in our prediction. Unfortunately, the performance of using daily data is constantly worse than using monthly data, either by using SARIMA or LSTM, not to mention that using daily data is much more time consuming. Therefore, we decide to only use monthly data for prediction.</vt:lpstr>
      <vt:lpstr>Seasonal decompose of total revenue: We see that the overall trend is increasing and yearly seasonal behavior.</vt:lpstr>
      <vt:lpstr>Clients over 12 months(Validation: 6 months)</vt:lpstr>
      <vt:lpstr>PowerPoint Presentation</vt:lpstr>
      <vt:lpstr>PowerPoint Presentation</vt:lpstr>
      <vt:lpstr>PowerPoint Presentation</vt:lpstr>
      <vt:lpstr>Clients between 6 months to 12 months(Validation: 3 months)</vt:lpstr>
      <vt:lpstr>PowerPoint Presentation</vt:lpstr>
      <vt:lpstr>PowerPoint Presentation</vt:lpstr>
      <vt:lpstr>Clients less than 6 months</vt:lpstr>
      <vt:lpstr>Forecasting  Use all data set available for forecasting Based on previous modeling, we separate clients into different lists for different models(SARIMA, LSTM, NAIVE).  Special treatment: ‘John Houston INC’ However, after examination there are some clients that performed poorly with all three models. So for these clients, we are using prophet outcome for forecasting.</vt:lpstr>
      <vt:lpstr>Create Dataframe for cluster analysis</vt:lpstr>
      <vt:lpstr>PowerPoint Presentation</vt:lpstr>
      <vt:lpstr>Clustering </vt:lpstr>
      <vt:lpstr>Two Clusters: Cluster 0</vt:lpstr>
      <vt:lpstr>Two Clusters: Cluster 1</vt:lpstr>
      <vt:lpstr>PROPHET  MODEL: Cluster 0</vt:lpstr>
      <vt:lpstr>PROPHET  MODEL:Cluster 1</vt:lpstr>
      <vt:lpstr>Thank you!</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YU LUO</cp:lastModifiedBy>
  <cp:revision>1</cp:revision>
  <dcterms:modified xsi:type="dcterms:W3CDTF">2024-07-16T15:52:56Z</dcterms:modified>
</cp:coreProperties>
</file>